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customXml/itemProps9.xml" ContentType="application/vnd.openxmlformats-officedocument.customXmlProperties+xml"/>
  <Override PartName="/customXml/itemProps10.xml" ContentType="application/vnd.openxmlformats-officedocument.customXmlProperties+xml"/>
  <Override PartName="/customXml/itemProps11.xml" ContentType="application/vnd.openxmlformats-officedocument.customXmlProperties+xml"/>
  <Override PartName="/customXml/itemProps12.xml" ContentType="application/vnd.openxmlformats-officedocument.customXmlProperties+xml"/>
  <Override PartName="/customXml/itemProps13.xml" ContentType="application/vnd.openxmlformats-officedocument.customXmlProperties+xml"/>
  <Override PartName="/customXml/itemProps14.xml" ContentType="application/vnd.openxmlformats-officedocument.customXmlProperties+xml"/>
  <Override PartName="/customXml/itemProps15.xml" ContentType="application/vnd.openxmlformats-officedocument.customXmlProperties+xml"/>
  <Override PartName="/customXml/itemProps16.xml" ContentType="application/vnd.openxmlformats-officedocument.customXmlProperties+xml"/>
  <Override PartName="/customXml/itemProps17.xml" ContentType="application/vnd.openxmlformats-officedocument.customXmlProperties+xml"/>
  <Override PartName="/customXml/itemProps18.xml" ContentType="application/vnd.openxmlformats-officedocument.customXmlProperties+xml"/>
  <Override PartName="/customXml/itemProps19.xml" ContentType="application/vnd.openxmlformats-officedocument.customXmlProperties+xml"/>
  <Override PartName="/customXml/itemProps20.xml" ContentType="application/vnd.openxmlformats-officedocument.customXmlProperties+xml"/>
  <Override PartName="/customXml/itemProps21.xml" ContentType="application/vnd.openxmlformats-officedocument.customXmlProperties+xml"/>
  <Override PartName="/customXml/itemProps22.xml" ContentType="application/vnd.openxmlformats-officedocument.customXmlProperties+xml"/>
  <Override PartName="/customXml/itemProps23.xml" ContentType="application/vnd.openxmlformats-officedocument.customXmlProperties+xml"/>
  <Override PartName="/customXml/itemProps24.xml" ContentType="application/vnd.openxmlformats-officedocument.customXmlProperties+xml"/>
  <Override PartName="/customXml/itemProps25.xml" ContentType="application/vnd.openxmlformats-officedocument.customXmlProperties+xml"/>
  <Override PartName="/customXml/itemProps26.xml" ContentType="application/vnd.openxmlformats-officedocument.customXmlProperties+xml"/>
  <Override PartName="/customXml/itemProps27.xml" ContentType="application/vnd.openxmlformats-officedocument.customXmlProperties+xml"/>
  <Override PartName="/customXml/itemProps28.xml" ContentType="application/vnd.openxmlformats-officedocument.customXmlProperties+xml"/>
  <Override PartName="/customXml/itemProps29.xml" ContentType="application/vnd.openxmlformats-officedocument.customXmlProperties+xml"/>
  <Override PartName="/customXml/itemProps30.xml" ContentType="application/vnd.openxmlformats-officedocument.customXmlProperties+xml"/>
  <Override PartName="/customXml/itemProps31.xml" ContentType="application/vnd.openxmlformats-officedocument.customXmlProperties+xml"/>
  <Override PartName="/customXml/itemProps32.xml" ContentType="application/vnd.openxmlformats-officedocument.customXmlProperties+xml"/>
  <Override PartName="/customXml/itemProps33.xml" ContentType="application/vnd.openxmlformats-officedocument.customXmlProperties+xml"/>
  <Override PartName="/customXml/itemProps34.xml" ContentType="application/vnd.openxmlformats-officedocument.customXmlProperties+xml"/>
  <Override PartName="/customXml/itemProps35.xml" ContentType="application/vnd.openxmlformats-officedocument.customXmlProperties+xml"/>
  <Override PartName="/customXml/itemProps36.xml" ContentType="application/vnd.openxmlformats-officedocument.customXmlProperties+xml"/>
  <Override PartName="/customXml/itemProps37.xml" ContentType="application/vnd.openxmlformats-officedocument.customXmlProperties+xml"/>
  <Override PartName="/customXml/itemProps38.xml" ContentType="application/vnd.openxmlformats-officedocument.customXmlProperties+xml"/>
  <Override PartName="/customXml/itemProps39.xml" ContentType="application/vnd.openxmlformats-officedocument.customXmlProperties+xml"/>
  <Override PartName="/customXml/itemProps40.xml" ContentType="application/vnd.openxmlformats-officedocument.customXmlProperties+xml"/>
  <Override PartName="/customXml/itemProps41.xml" ContentType="application/vnd.openxmlformats-officedocument.customXmlProperties+xml"/>
  <Override PartName="/customXml/itemProps42.xml" ContentType="application/vnd.openxmlformats-officedocument.customXmlProperties+xml"/>
  <Override PartName="/customXml/itemProps43.xml" ContentType="application/vnd.openxmlformats-officedocument.customXmlProperties+xml"/>
  <Override PartName="/customXml/itemProps44.xml" ContentType="application/vnd.openxmlformats-officedocument.customXmlProperties+xml"/>
  <Override PartName="/customXml/itemProps45.xml" ContentType="application/vnd.openxmlformats-officedocument.customXmlProperties+xml"/>
  <Override PartName="/customXml/itemProps46.xml" ContentType="application/vnd.openxmlformats-officedocument.customXmlProperties+xml"/>
  <Override PartName="/customXml/itemProps47.xml" ContentType="application/vnd.openxmlformats-officedocument.customXmlProperties+xml"/>
  <Override PartName="/customXml/itemProps48.xml" ContentType="application/vnd.openxmlformats-officedocument.customXmlProperties+xml"/>
  <Override PartName="/customXml/itemProps49.xml" ContentType="application/vnd.openxmlformats-officedocument.customXmlProperties+xml"/>
  <Override PartName="/customXml/itemProps50.xml" ContentType="application/vnd.openxmlformats-officedocument.customXmlProperties+xml"/>
  <Override PartName="/customXml/itemProps51.xml" ContentType="application/vnd.openxmlformats-officedocument.customXmlProperties+xml"/>
  <Override PartName="/customXml/itemProps52.xml" ContentType="application/vnd.openxmlformats-officedocument.customXmlProperties+xml"/>
  <Override PartName="/customXml/itemProps53.xml" ContentType="application/vnd.openxmlformats-officedocument.customXmlProperties+xml"/>
  <Override PartName="/customXml/itemProps54.xml" ContentType="application/vnd.openxmlformats-officedocument.customXmlProperties+xml"/>
  <Override PartName="/customXml/itemProps55.xml" ContentType="application/vnd.openxmlformats-officedocument.customXmlProperties+xml"/>
  <Override PartName="/customXml/itemProps56.xml" ContentType="application/vnd.openxmlformats-officedocument.customXmlProperties+xml"/>
  <Override PartName="/customXml/itemProps57.xml" ContentType="application/vnd.openxmlformats-officedocument.customXmlProperties+xml"/>
  <Override PartName="/customXml/itemProps58.xml" ContentType="application/vnd.openxmlformats-officedocument.customXmlProperties+xml"/>
  <Override PartName="/customXml/itemProps59.xml" ContentType="application/vnd.openxmlformats-officedocument.customXmlProperties+xml"/>
  <Override PartName="/customXml/itemProps60.xml" ContentType="application/vnd.openxmlformats-officedocument.customXmlProperties+xml"/>
  <Override PartName="/customXml/itemProps61.xml" ContentType="application/vnd.openxmlformats-officedocument.customXmlProperties+xml"/>
  <Override PartName="/customXml/itemProps62.xml" ContentType="application/vnd.openxmlformats-officedocument.customXmlProperties+xml"/>
  <Override PartName="/customXml/itemProps63.xml" ContentType="application/vnd.openxmlformats-officedocument.customXmlProperties+xml"/>
  <Override PartName="/customXml/itemProps64.xml" ContentType="application/vnd.openxmlformats-officedocument.customXmlProperties+xml"/>
  <Override PartName="/customXml/itemProps65.xml" ContentType="application/vnd.openxmlformats-officedocument.customXmlProperties+xml"/>
  <Override PartName="/customXml/itemProps66.xml" ContentType="application/vnd.openxmlformats-officedocument.customXmlProperties+xml"/>
  <Override PartName="/customXml/itemProps67.xml" ContentType="application/vnd.openxmlformats-officedocument.customXmlProperties+xml"/>
  <Override PartName="/customXml/itemProps68.xml" ContentType="application/vnd.openxmlformats-officedocument.customXmlProperties+xml"/>
  <Override PartName="/customXml/itemProps69.xml" ContentType="application/vnd.openxmlformats-officedocument.customXmlProperties+xml"/>
  <Override PartName="/customXml/itemProps70.xml" ContentType="application/vnd.openxmlformats-officedocument.customXmlProperties+xml"/>
  <Override PartName="/customXml/itemProps71.xml" ContentType="application/vnd.openxmlformats-officedocument.customXmlProperties+xml"/>
  <Override PartName="/customXml/itemProps72.xml" ContentType="application/vnd.openxmlformats-officedocument.customXmlProperties+xml"/>
  <Override PartName="/customXml/itemProps73.xml" ContentType="application/vnd.openxmlformats-officedocument.customXmlProperties+xml"/>
  <Override PartName="/customXml/itemProps74.xml" ContentType="application/vnd.openxmlformats-officedocument.customXmlProperties+xml"/>
  <Override PartName="/customXml/itemProps75.xml" ContentType="application/vnd.openxmlformats-officedocument.customXmlProperties+xml"/>
  <Override PartName="/customXml/itemProps76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77"/>
  </p:sldMasterIdLst>
  <p:notesMasterIdLst>
    <p:notesMasterId r:id="rId153"/>
  </p:notesMasterIdLst>
  <p:sldIdLst>
    <p:sldId id="257" r:id="rId78"/>
    <p:sldId id="300" r:id="rId79"/>
    <p:sldId id="437" r:id="rId80"/>
    <p:sldId id="434" r:id="rId81"/>
    <p:sldId id="435" r:id="rId82"/>
    <p:sldId id="436" r:id="rId83"/>
    <p:sldId id="419" r:id="rId84"/>
    <p:sldId id="378" r:id="rId85"/>
    <p:sldId id="366" r:id="rId86"/>
    <p:sldId id="365" r:id="rId87"/>
    <p:sldId id="393" r:id="rId88"/>
    <p:sldId id="364" r:id="rId89"/>
    <p:sldId id="368" r:id="rId90"/>
    <p:sldId id="379" r:id="rId91"/>
    <p:sldId id="380" r:id="rId92"/>
    <p:sldId id="377" r:id="rId93"/>
    <p:sldId id="367" r:id="rId94"/>
    <p:sldId id="381" r:id="rId95"/>
    <p:sldId id="370" r:id="rId96"/>
    <p:sldId id="383" r:id="rId97"/>
    <p:sldId id="384" r:id="rId98"/>
    <p:sldId id="385" r:id="rId99"/>
    <p:sldId id="371" r:id="rId100"/>
    <p:sldId id="373" r:id="rId101"/>
    <p:sldId id="372" r:id="rId102"/>
    <p:sldId id="375" r:id="rId103"/>
    <p:sldId id="374" r:id="rId104"/>
    <p:sldId id="382" r:id="rId105"/>
    <p:sldId id="386" r:id="rId106"/>
    <p:sldId id="387" r:id="rId107"/>
    <p:sldId id="376" r:id="rId108"/>
    <p:sldId id="388" r:id="rId109"/>
    <p:sldId id="390" r:id="rId110"/>
    <p:sldId id="394" r:id="rId111"/>
    <p:sldId id="406" r:id="rId112"/>
    <p:sldId id="389" r:id="rId113"/>
    <p:sldId id="395" r:id="rId114"/>
    <p:sldId id="391" r:id="rId115"/>
    <p:sldId id="396" r:id="rId116"/>
    <p:sldId id="392" r:id="rId117"/>
    <p:sldId id="399" r:id="rId118"/>
    <p:sldId id="397" r:id="rId119"/>
    <p:sldId id="401" r:id="rId120"/>
    <p:sldId id="403" r:id="rId121"/>
    <p:sldId id="402" r:id="rId122"/>
    <p:sldId id="404" r:id="rId123"/>
    <p:sldId id="400" r:id="rId124"/>
    <p:sldId id="407" r:id="rId125"/>
    <p:sldId id="405" r:id="rId126"/>
    <p:sldId id="428" r:id="rId127"/>
    <p:sldId id="427" r:id="rId128"/>
    <p:sldId id="438" r:id="rId129"/>
    <p:sldId id="426" r:id="rId130"/>
    <p:sldId id="429" r:id="rId131"/>
    <p:sldId id="433" r:id="rId132"/>
    <p:sldId id="415" r:id="rId133"/>
    <p:sldId id="411" r:id="rId134"/>
    <p:sldId id="409" r:id="rId135"/>
    <p:sldId id="414" r:id="rId136"/>
    <p:sldId id="410" r:id="rId137"/>
    <p:sldId id="412" r:id="rId138"/>
    <p:sldId id="413" r:id="rId139"/>
    <p:sldId id="416" r:id="rId140"/>
    <p:sldId id="417" r:id="rId141"/>
    <p:sldId id="418" r:id="rId142"/>
    <p:sldId id="422" r:id="rId143"/>
    <p:sldId id="430" r:id="rId144"/>
    <p:sldId id="431" r:id="rId145"/>
    <p:sldId id="421" r:id="rId146"/>
    <p:sldId id="423" r:id="rId147"/>
    <p:sldId id="340" r:id="rId148"/>
    <p:sldId id="425" r:id="rId149"/>
    <p:sldId id="432" r:id="rId150"/>
    <p:sldId id="363" r:id="rId151"/>
    <p:sldId id="362" r:id="rId15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E881C957-713E-439F-A185-AB1815E8D0B7}">
          <p14:sldIdLst>
            <p14:sldId id="257"/>
            <p14:sldId id="300"/>
            <p14:sldId id="437"/>
            <p14:sldId id="434"/>
            <p14:sldId id="435"/>
            <p14:sldId id="436"/>
            <p14:sldId id="419"/>
            <p14:sldId id="378"/>
            <p14:sldId id="366"/>
            <p14:sldId id="365"/>
            <p14:sldId id="393"/>
            <p14:sldId id="364"/>
            <p14:sldId id="368"/>
            <p14:sldId id="379"/>
            <p14:sldId id="380"/>
            <p14:sldId id="377"/>
            <p14:sldId id="367"/>
            <p14:sldId id="381"/>
            <p14:sldId id="370"/>
            <p14:sldId id="383"/>
            <p14:sldId id="384"/>
            <p14:sldId id="385"/>
            <p14:sldId id="371"/>
            <p14:sldId id="373"/>
            <p14:sldId id="372"/>
            <p14:sldId id="375"/>
            <p14:sldId id="374"/>
            <p14:sldId id="382"/>
            <p14:sldId id="386"/>
            <p14:sldId id="387"/>
            <p14:sldId id="376"/>
            <p14:sldId id="388"/>
            <p14:sldId id="390"/>
            <p14:sldId id="394"/>
            <p14:sldId id="406"/>
            <p14:sldId id="389"/>
            <p14:sldId id="395"/>
            <p14:sldId id="391"/>
            <p14:sldId id="396"/>
            <p14:sldId id="392"/>
            <p14:sldId id="399"/>
            <p14:sldId id="397"/>
            <p14:sldId id="401"/>
            <p14:sldId id="403"/>
            <p14:sldId id="402"/>
            <p14:sldId id="404"/>
            <p14:sldId id="400"/>
            <p14:sldId id="407"/>
            <p14:sldId id="405"/>
            <p14:sldId id="428"/>
            <p14:sldId id="427"/>
            <p14:sldId id="438"/>
            <p14:sldId id="426"/>
            <p14:sldId id="429"/>
            <p14:sldId id="433"/>
            <p14:sldId id="415"/>
            <p14:sldId id="411"/>
            <p14:sldId id="409"/>
            <p14:sldId id="414"/>
            <p14:sldId id="410"/>
            <p14:sldId id="412"/>
            <p14:sldId id="413"/>
            <p14:sldId id="416"/>
            <p14:sldId id="417"/>
            <p14:sldId id="418"/>
            <p14:sldId id="422"/>
            <p14:sldId id="430"/>
            <p14:sldId id="431"/>
            <p14:sldId id="421"/>
            <p14:sldId id="423"/>
          </p14:sldIdLst>
        </p14:section>
        <p14:section name="Start" id="{04D5230C-D0A0-41A6-AA4B-531C71E14636}">
          <p14:sldIdLst>
            <p14:sldId id="340"/>
            <p14:sldId id="425"/>
            <p14:sldId id="432"/>
            <p14:sldId id="363"/>
            <p14:sldId id="36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outer Van Schandevijl" initials="WVS" lastIdx="1" clrIdx="0">
    <p:extLst>
      <p:ext uri="{19B8F6BF-5375-455C-9EA6-DF929625EA0E}">
        <p15:presenceInfo xmlns:p15="http://schemas.microsoft.com/office/powerpoint/2012/main" userId="43e127e91578f28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820E"/>
    <a:srgbClr val="FFC09F"/>
    <a:srgbClr val="F4B54B"/>
    <a:srgbClr val="FFEE93"/>
    <a:srgbClr val="EDF2FB"/>
    <a:srgbClr val="ABC4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43" autoAdjust="0"/>
    <p:restoredTop sz="81287" autoAdjust="0"/>
  </p:normalViewPr>
  <p:slideViewPr>
    <p:cSldViewPr snapToGrid="0">
      <p:cViewPr varScale="1">
        <p:scale>
          <a:sx n="93" d="100"/>
          <a:sy n="93" d="100"/>
        </p:scale>
        <p:origin x="127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40.xml"/><Relationship Id="rId21" Type="http://schemas.openxmlformats.org/officeDocument/2006/relationships/customXml" Target="../customXml/item21.xml"/><Relationship Id="rId42" Type="http://schemas.openxmlformats.org/officeDocument/2006/relationships/customXml" Target="../customXml/item42.xml"/><Relationship Id="rId63" Type="http://schemas.openxmlformats.org/officeDocument/2006/relationships/customXml" Target="../customXml/item63.xml"/><Relationship Id="rId84" Type="http://schemas.openxmlformats.org/officeDocument/2006/relationships/slide" Target="slides/slide7.xml"/><Relationship Id="rId138" Type="http://schemas.openxmlformats.org/officeDocument/2006/relationships/slide" Target="slides/slide61.xml"/><Relationship Id="rId107" Type="http://schemas.openxmlformats.org/officeDocument/2006/relationships/slide" Target="slides/slide30.xml"/><Relationship Id="rId11" Type="http://schemas.openxmlformats.org/officeDocument/2006/relationships/customXml" Target="../customXml/item11.xml"/><Relationship Id="rId32" Type="http://schemas.openxmlformats.org/officeDocument/2006/relationships/customXml" Target="../customXml/item32.xml"/><Relationship Id="rId53" Type="http://schemas.openxmlformats.org/officeDocument/2006/relationships/customXml" Target="../customXml/item53.xml"/><Relationship Id="rId74" Type="http://schemas.openxmlformats.org/officeDocument/2006/relationships/customXml" Target="../customXml/item74.xml"/><Relationship Id="rId128" Type="http://schemas.openxmlformats.org/officeDocument/2006/relationships/slide" Target="slides/slide51.xml"/><Relationship Id="rId149" Type="http://schemas.openxmlformats.org/officeDocument/2006/relationships/slide" Target="slides/slide72.xml"/><Relationship Id="rId5" Type="http://schemas.openxmlformats.org/officeDocument/2006/relationships/customXml" Target="../customXml/item5.xml"/><Relationship Id="rId95" Type="http://schemas.openxmlformats.org/officeDocument/2006/relationships/slide" Target="slides/slide18.xml"/><Relationship Id="rId22" Type="http://schemas.openxmlformats.org/officeDocument/2006/relationships/customXml" Target="../customXml/item22.xml"/><Relationship Id="rId43" Type="http://schemas.openxmlformats.org/officeDocument/2006/relationships/customXml" Target="../customXml/item43.xml"/><Relationship Id="rId64" Type="http://schemas.openxmlformats.org/officeDocument/2006/relationships/customXml" Target="../customXml/item64.xml"/><Relationship Id="rId118" Type="http://schemas.openxmlformats.org/officeDocument/2006/relationships/slide" Target="slides/slide41.xml"/><Relationship Id="rId139" Type="http://schemas.openxmlformats.org/officeDocument/2006/relationships/slide" Target="slides/slide62.xml"/><Relationship Id="rId80" Type="http://schemas.openxmlformats.org/officeDocument/2006/relationships/slide" Target="slides/slide3.xml"/><Relationship Id="rId85" Type="http://schemas.openxmlformats.org/officeDocument/2006/relationships/slide" Target="slides/slide8.xml"/><Relationship Id="rId150" Type="http://schemas.openxmlformats.org/officeDocument/2006/relationships/slide" Target="slides/slide73.xml"/><Relationship Id="rId155" Type="http://schemas.openxmlformats.org/officeDocument/2006/relationships/presProps" Target="presProps.xml"/><Relationship Id="rId12" Type="http://schemas.openxmlformats.org/officeDocument/2006/relationships/customXml" Target="../customXml/item12.xml"/><Relationship Id="rId17" Type="http://schemas.openxmlformats.org/officeDocument/2006/relationships/customXml" Target="../customXml/item17.xml"/><Relationship Id="rId33" Type="http://schemas.openxmlformats.org/officeDocument/2006/relationships/customXml" Target="../customXml/item33.xml"/><Relationship Id="rId38" Type="http://schemas.openxmlformats.org/officeDocument/2006/relationships/customXml" Target="../customXml/item38.xml"/><Relationship Id="rId59" Type="http://schemas.openxmlformats.org/officeDocument/2006/relationships/customXml" Target="../customXml/item59.xml"/><Relationship Id="rId103" Type="http://schemas.openxmlformats.org/officeDocument/2006/relationships/slide" Target="slides/slide26.xml"/><Relationship Id="rId108" Type="http://schemas.openxmlformats.org/officeDocument/2006/relationships/slide" Target="slides/slide31.xml"/><Relationship Id="rId124" Type="http://schemas.openxmlformats.org/officeDocument/2006/relationships/slide" Target="slides/slide47.xml"/><Relationship Id="rId129" Type="http://schemas.openxmlformats.org/officeDocument/2006/relationships/slide" Target="slides/slide52.xml"/><Relationship Id="rId54" Type="http://schemas.openxmlformats.org/officeDocument/2006/relationships/customXml" Target="../customXml/item54.xml"/><Relationship Id="rId70" Type="http://schemas.openxmlformats.org/officeDocument/2006/relationships/customXml" Target="../customXml/item70.xml"/><Relationship Id="rId75" Type="http://schemas.openxmlformats.org/officeDocument/2006/relationships/customXml" Target="../customXml/item75.xml"/><Relationship Id="rId91" Type="http://schemas.openxmlformats.org/officeDocument/2006/relationships/slide" Target="slides/slide14.xml"/><Relationship Id="rId96" Type="http://schemas.openxmlformats.org/officeDocument/2006/relationships/slide" Target="slides/slide19.xml"/><Relationship Id="rId140" Type="http://schemas.openxmlformats.org/officeDocument/2006/relationships/slide" Target="slides/slide63.xml"/><Relationship Id="rId145" Type="http://schemas.openxmlformats.org/officeDocument/2006/relationships/slide" Target="slides/slide68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23" Type="http://schemas.openxmlformats.org/officeDocument/2006/relationships/customXml" Target="../customXml/item23.xml"/><Relationship Id="rId28" Type="http://schemas.openxmlformats.org/officeDocument/2006/relationships/customXml" Target="../customXml/item28.xml"/><Relationship Id="rId49" Type="http://schemas.openxmlformats.org/officeDocument/2006/relationships/customXml" Target="../customXml/item49.xml"/><Relationship Id="rId114" Type="http://schemas.openxmlformats.org/officeDocument/2006/relationships/slide" Target="slides/slide37.xml"/><Relationship Id="rId119" Type="http://schemas.openxmlformats.org/officeDocument/2006/relationships/slide" Target="slides/slide42.xml"/><Relationship Id="rId44" Type="http://schemas.openxmlformats.org/officeDocument/2006/relationships/customXml" Target="../customXml/item44.xml"/><Relationship Id="rId60" Type="http://schemas.openxmlformats.org/officeDocument/2006/relationships/customXml" Target="../customXml/item60.xml"/><Relationship Id="rId65" Type="http://schemas.openxmlformats.org/officeDocument/2006/relationships/customXml" Target="../customXml/item65.xml"/><Relationship Id="rId81" Type="http://schemas.openxmlformats.org/officeDocument/2006/relationships/slide" Target="slides/slide4.xml"/><Relationship Id="rId86" Type="http://schemas.openxmlformats.org/officeDocument/2006/relationships/slide" Target="slides/slide9.xml"/><Relationship Id="rId130" Type="http://schemas.openxmlformats.org/officeDocument/2006/relationships/slide" Target="slides/slide53.xml"/><Relationship Id="rId135" Type="http://schemas.openxmlformats.org/officeDocument/2006/relationships/slide" Target="slides/slide58.xml"/><Relationship Id="rId151" Type="http://schemas.openxmlformats.org/officeDocument/2006/relationships/slide" Target="slides/slide74.xml"/><Relationship Id="rId156" Type="http://schemas.openxmlformats.org/officeDocument/2006/relationships/viewProps" Target="viewProps.xml"/><Relationship Id="rId13" Type="http://schemas.openxmlformats.org/officeDocument/2006/relationships/customXml" Target="../customXml/item13.xml"/><Relationship Id="rId18" Type="http://schemas.openxmlformats.org/officeDocument/2006/relationships/customXml" Target="../customXml/item18.xml"/><Relationship Id="rId39" Type="http://schemas.openxmlformats.org/officeDocument/2006/relationships/customXml" Target="../customXml/item39.xml"/><Relationship Id="rId109" Type="http://schemas.openxmlformats.org/officeDocument/2006/relationships/slide" Target="slides/slide32.xml"/><Relationship Id="rId34" Type="http://schemas.openxmlformats.org/officeDocument/2006/relationships/customXml" Target="../customXml/item34.xml"/><Relationship Id="rId50" Type="http://schemas.openxmlformats.org/officeDocument/2006/relationships/customXml" Target="../customXml/item50.xml"/><Relationship Id="rId55" Type="http://schemas.openxmlformats.org/officeDocument/2006/relationships/customXml" Target="../customXml/item55.xml"/><Relationship Id="rId76" Type="http://schemas.openxmlformats.org/officeDocument/2006/relationships/customXml" Target="../customXml/item76.xml"/><Relationship Id="rId97" Type="http://schemas.openxmlformats.org/officeDocument/2006/relationships/slide" Target="slides/slide20.xml"/><Relationship Id="rId104" Type="http://schemas.openxmlformats.org/officeDocument/2006/relationships/slide" Target="slides/slide27.xml"/><Relationship Id="rId120" Type="http://schemas.openxmlformats.org/officeDocument/2006/relationships/slide" Target="slides/slide43.xml"/><Relationship Id="rId125" Type="http://schemas.openxmlformats.org/officeDocument/2006/relationships/slide" Target="slides/slide48.xml"/><Relationship Id="rId141" Type="http://schemas.openxmlformats.org/officeDocument/2006/relationships/slide" Target="slides/slide64.xml"/><Relationship Id="rId146" Type="http://schemas.openxmlformats.org/officeDocument/2006/relationships/slide" Target="slides/slide69.xml"/><Relationship Id="rId7" Type="http://schemas.openxmlformats.org/officeDocument/2006/relationships/customXml" Target="../customXml/item7.xml"/><Relationship Id="rId71" Type="http://schemas.openxmlformats.org/officeDocument/2006/relationships/customXml" Target="../customXml/item71.xml"/><Relationship Id="rId92" Type="http://schemas.openxmlformats.org/officeDocument/2006/relationships/slide" Target="slides/slide15.xml"/><Relationship Id="rId2" Type="http://schemas.openxmlformats.org/officeDocument/2006/relationships/customXml" Target="../customXml/item2.xml"/><Relationship Id="rId29" Type="http://schemas.openxmlformats.org/officeDocument/2006/relationships/customXml" Target="../customXml/item29.xml"/><Relationship Id="rId24" Type="http://schemas.openxmlformats.org/officeDocument/2006/relationships/customXml" Target="../customXml/item24.xml"/><Relationship Id="rId40" Type="http://schemas.openxmlformats.org/officeDocument/2006/relationships/customXml" Target="../customXml/item40.xml"/><Relationship Id="rId45" Type="http://schemas.openxmlformats.org/officeDocument/2006/relationships/customXml" Target="../customXml/item45.xml"/><Relationship Id="rId66" Type="http://schemas.openxmlformats.org/officeDocument/2006/relationships/customXml" Target="../customXml/item66.xml"/><Relationship Id="rId87" Type="http://schemas.openxmlformats.org/officeDocument/2006/relationships/slide" Target="slides/slide10.xml"/><Relationship Id="rId110" Type="http://schemas.openxmlformats.org/officeDocument/2006/relationships/slide" Target="slides/slide33.xml"/><Relationship Id="rId115" Type="http://schemas.openxmlformats.org/officeDocument/2006/relationships/slide" Target="slides/slide38.xml"/><Relationship Id="rId131" Type="http://schemas.openxmlformats.org/officeDocument/2006/relationships/slide" Target="slides/slide54.xml"/><Relationship Id="rId136" Type="http://schemas.openxmlformats.org/officeDocument/2006/relationships/slide" Target="slides/slide59.xml"/><Relationship Id="rId157" Type="http://schemas.openxmlformats.org/officeDocument/2006/relationships/theme" Target="theme/theme1.xml"/><Relationship Id="rId61" Type="http://schemas.openxmlformats.org/officeDocument/2006/relationships/customXml" Target="../customXml/item61.xml"/><Relationship Id="rId82" Type="http://schemas.openxmlformats.org/officeDocument/2006/relationships/slide" Target="slides/slide5.xml"/><Relationship Id="rId152" Type="http://schemas.openxmlformats.org/officeDocument/2006/relationships/slide" Target="slides/slide75.xml"/><Relationship Id="rId19" Type="http://schemas.openxmlformats.org/officeDocument/2006/relationships/customXml" Target="../customXml/item19.xml"/><Relationship Id="rId14" Type="http://schemas.openxmlformats.org/officeDocument/2006/relationships/customXml" Target="../customXml/item14.xml"/><Relationship Id="rId30" Type="http://schemas.openxmlformats.org/officeDocument/2006/relationships/customXml" Target="../customXml/item30.xml"/><Relationship Id="rId35" Type="http://schemas.openxmlformats.org/officeDocument/2006/relationships/customXml" Target="../customXml/item35.xml"/><Relationship Id="rId56" Type="http://schemas.openxmlformats.org/officeDocument/2006/relationships/customXml" Target="../customXml/item56.xml"/><Relationship Id="rId77" Type="http://schemas.openxmlformats.org/officeDocument/2006/relationships/slideMaster" Target="slideMasters/slideMaster1.xml"/><Relationship Id="rId100" Type="http://schemas.openxmlformats.org/officeDocument/2006/relationships/slide" Target="slides/slide23.xml"/><Relationship Id="rId105" Type="http://schemas.openxmlformats.org/officeDocument/2006/relationships/slide" Target="slides/slide28.xml"/><Relationship Id="rId126" Type="http://schemas.openxmlformats.org/officeDocument/2006/relationships/slide" Target="slides/slide49.xml"/><Relationship Id="rId147" Type="http://schemas.openxmlformats.org/officeDocument/2006/relationships/slide" Target="slides/slide70.xml"/><Relationship Id="rId8" Type="http://schemas.openxmlformats.org/officeDocument/2006/relationships/customXml" Target="../customXml/item8.xml"/><Relationship Id="rId51" Type="http://schemas.openxmlformats.org/officeDocument/2006/relationships/customXml" Target="../customXml/item51.xml"/><Relationship Id="rId72" Type="http://schemas.openxmlformats.org/officeDocument/2006/relationships/customXml" Target="../customXml/item72.xml"/><Relationship Id="rId93" Type="http://schemas.openxmlformats.org/officeDocument/2006/relationships/slide" Target="slides/slide16.xml"/><Relationship Id="rId98" Type="http://schemas.openxmlformats.org/officeDocument/2006/relationships/slide" Target="slides/slide21.xml"/><Relationship Id="rId121" Type="http://schemas.openxmlformats.org/officeDocument/2006/relationships/slide" Target="slides/slide44.xml"/><Relationship Id="rId142" Type="http://schemas.openxmlformats.org/officeDocument/2006/relationships/slide" Target="slides/slide65.xml"/><Relationship Id="rId3" Type="http://schemas.openxmlformats.org/officeDocument/2006/relationships/customXml" Target="../customXml/item3.xml"/><Relationship Id="rId25" Type="http://schemas.openxmlformats.org/officeDocument/2006/relationships/customXml" Target="../customXml/item25.xml"/><Relationship Id="rId46" Type="http://schemas.openxmlformats.org/officeDocument/2006/relationships/customXml" Target="../customXml/item46.xml"/><Relationship Id="rId67" Type="http://schemas.openxmlformats.org/officeDocument/2006/relationships/customXml" Target="../customXml/item67.xml"/><Relationship Id="rId116" Type="http://schemas.openxmlformats.org/officeDocument/2006/relationships/slide" Target="slides/slide39.xml"/><Relationship Id="rId137" Type="http://schemas.openxmlformats.org/officeDocument/2006/relationships/slide" Target="slides/slide60.xml"/><Relationship Id="rId158" Type="http://schemas.openxmlformats.org/officeDocument/2006/relationships/tableStyles" Target="tableStyles.xml"/><Relationship Id="rId20" Type="http://schemas.openxmlformats.org/officeDocument/2006/relationships/customXml" Target="../customXml/item20.xml"/><Relationship Id="rId41" Type="http://schemas.openxmlformats.org/officeDocument/2006/relationships/customXml" Target="../customXml/item41.xml"/><Relationship Id="rId62" Type="http://schemas.openxmlformats.org/officeDocument/2006/relationships/customXml" Target="../customXml/item62.xml"/><Relationship Id="rId83" Type="http://schemas.openxmlformats.org/officeDocument/2006/relationships/slide" Target="slides/slide6.xml"/><Relationship Id="rId88" Type="http://schemas.openxmlformats.org/officeDocument/2006/relationships/slide" Target="slides/slide11.xml"/><Relationship Id="rId111" Type="http://schemas.openxmlformats.org/officeDocument/2006/relationships/slide" Target="slides/slide34.xml"/><Relationship Id="rId132" Type="http://schemas.openxmlformats.org/officeDocument/2006/relationships/slide" Target="slides/slide55.xml"/><Relationship Id="rId153" Type="http://schemas.openxmlformats.org/officeDocument/2006/relationships/notesMaster" Target="notesMasters/notesMaster1.xml"/><Relationship Id="rId15" Type="http://schemas.openxmlformats.org/officeDocument/2006/relationships/customXml" Target="../customXml/item15.xml"/><Relationship Id="rId36" Type="http://schemas.openxmlformats.org/officeDocument/2006/relationships/customXml" Target="../customXml/item36.xml"/><Relationship Id="rId57" Type="http://schemas.openxmlformats.org/officeDocument/2006/relationships/customXml" Target="../customXml/item57.xml"/><Relationship Id="rId106" Type="http://schemas.openxmlformats.org/officeDocument/2006/relationships/slide" Target="slides/slide29.xml"/><Relationship Id="rId127" Type="http://schemas.openxmlformats.org/officeDocument/2006/relationships/slide" Target="slides/slide50.xml"/><Relationship Id="rId10" Type="http://schemas.openxmlformats.org/officeDocument/2006/relationships/customXml" Target="../customXml/item10.xml"/><Relationship Id="rId31" Type="http://schemas.openxmlformats.org/officeDocument/2006/relationships/customXml" Target="../customXml/item31.xml"/><Relationship Id="rId52" Type="http://schemas.openxmlformats.org/officeDocument/2006/relationships/customXml" Target="../customXml/item52.xml"/><Relationship Id="rId73" Type="http://schemas.openxmlformats.org/officeDocument/2006/relationships/customXml" Target="../customXml/item73.xml"/><Relationship Id="rId78" Type="http://schemas.openxmlformats.org/officeDocument/2006/relationships/slide" Target="slides/slide1.xml"/><Relationship Id="rId94" Type="http://schemas.openxmlformats.org/officeDocument/2006/relationships/slide" Target="slides/slide17.xml"/><Relationship Id="rId99" Type="http://schemas.openxmlformats.org/officeDocument/2006/relationships/slide" Target="slides/slide22.xml"/><Relationship Id="rId101" Type="http://schemas.openxmlformats.org/officeDocument/2006/relationships/slide" Target="slides/slide24.xml"/><Relationship Id="rId122" Type="http://schemas.openxmlformats.org/officeDocument/2006/relationships/slide" Target="slides/slide45.xml"/><Relationship Id="rId143" Type="http://schemas.openxmlformats.org/officeDocument/2006/relationships/slide" Target="slides/slide66.xml"/><Relationship Id="rId148" Type="http://schemas.openxmlformats.org/officeDocument/2006/relationships/slide" Target="slides/slide71.xml"/><Relationship Id="rId4" Type="http://schemas.openxmlformats.org/officeDocument/2006/relationships/customXml" Target="../customXml/item4.xml"/><Relationship Id="rId9" Type="http://schemas.openxmlformats.org/officeDocument/2006/relationships/customXml" Target="../customXml/item9.xml"/><Relationship Id="rId26" Type="http://schemas.openxmlformats.org/officeDocument/2006/relationships/customXml" Target="../customXml/item26.xml"/><Relationship Id="rId47" Type="http://schemas.openxmlformats.org/officeDocument/2006/relationships/customXml" Target="../customXml/item47.xml"/><Relationship Id="rId68" Type="http://schemas.openxmlformats.org/officeDocument/2006/relationships/customXml" Target="../customXml/item68.xml"/><Relationship Id="rId89" Type="http://schemas.openxmlformats.org/officeDocument/2006/relationships/slide" Target="slides/slide12.xml"/><Relationship Id="rId112" Type="http://schemas.openxmlformats.org/officeDocument/2006/relationships/slide" Target="slides/slide35.xml"/><Relationship Id="rId133" Type="http://schemas.openxmlformats.org/officeDocument/2006/relationships/slide" Target="slides/slide56.xml"/><Relationship Id="rId154" Type="http://schemas.openxmlformats.org/officeDocument/2006/relationships/commentAuthors" Target="commentAuthors.xml"/><Relationship Id="rId16" Type="http://schemas.openxmlformats.org/officeDocument/2006/relationships/customXml" Target="../customXml/item16.xml"/><Relationship Id="rId37" Type="http://schemas.openxmlformats.org/officeDocument/2006/relationships/customXml" Target="../customXml/item37.xml"/><Relationship Id="rId58" Type="http://schemas.openxmlformats.org/officeDocument/2006/relationships/customXml" Target="../customXml/item58.xml"/><Relationship Id="rId79" Type="http://schemas.openxmlformats.org/officeDocument/2006/relationships/slide" Target="slides/slide2.xml"/><Relationship Id="rId102" Type="http://schemas.openxmlformats.org/officeDocument/2006/relationships/slide" Target="slides/slide25.xml"/><Relationship Id="rId123" Type="http://schemas.openxmlformats.org/officeDocument/2006/relationships/slide" Target="slides/slide46.xml"/><Relationship Id="rId144" Type="http://schemas.openxmlformats.org/officeDocument/2006/relationships/slide" Target="slides/slide67.xml"/><Relationship Id="rId90" Type="http://schemas.openxmlformats.org/officeDocument/2006/relationships/slide" Target="slides/slide13.xml"/><Relationship Id="rId27" Type="http://schemas.openxmlformats.org/officeDocument/2006/relationships/customXml" Target="../customXml/item27.xml"/><Relationship Id="rId48" Type="http://schemas.openxmlformats.org/officeDocument/2006/relationships/customXml" Target="../customXml/item48.xml"/><Relationship Id="rId69" Type="http://schemas.openxmlformats.org/officeDocument/2006/relationships/customXml" Target="../customXml/item69.xml"/><Relationship Id="rId113" Type="http://schemas.openxmlformats.org/officeDocument/2006/relationships/slide" Target="slides/slide36.xml"/><Relationship Id="rId134" Type="http://schemas.openxmlformats.org/officeDocument/2006/relationships/slide" Target="slides/slide5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C003B6-BCEA-46F3-841E-7B3EC6052E68}" type="datetimeFigureOut">
              <a:rPr lang="en-BE" smtClean="0"/>
              <a:t>09/03/2024</a:t>
            </a:fld>
            <a:endParaRPr lang="en-B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B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15C132-08CE-4B37-9E6D-AB9DDA075120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3112473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5C132-08CE-4B37-9E6D-AB9DDA075120}" type="slidenum">
              <a:rPr lang="en-BE" smtClean="0"/>
              <a:t>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9949435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5C132-08CE-4B37-9E6D-AB9DDA075120}" type="slidenum">
              <a:rPr lang="en-BE" smtClean="0"/>
              <a:t>10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6581694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5C132-08CE-4B37-9E6D-AB9DDA075120}" type="slidenum">
              <a:rPr lang="en-BE" smtClean="0"/>
              <a:t>11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340474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5C132-08CE-4B37-9E6D-AB9DDA075120}" type="slidenum">
              <a:rPr lang="en-BE" smtClean="0"/>
              <a:t>12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5967660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fr-BE" dirty="0"/>
              <a:t>Commit SHA </a:t>
            </a:r>
            <a:r>
              <a:rPr lang="fr-BE" dirty="0" err="1"/>
              <a:t>rc-tooltip</a:t>
            </a:r>
            <a:r>
              <a:rPr lang="fr-BE" dirty="0"/>
              <a:t>: c98f49f64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BE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fr-BE" dirty="0"/>
              <a:t>Performance issue on the </a:t>
            </a:r>
            <a:r>
              <a:rPr lang="fr-BE" dirty="0" err="1"/>
              <a:t>invoices</a:t>
            </a:r>
            <a:r>
              <a:rPr lang="fr-BE" dirty="0"/>
              <a:t> page: the </a:t>
            </a:r>
            <a:r>
              <a:rPr lang="fr-BE" dirty="0" err="1"/>
              <a:t>tooltips</a:t>
            </a:r>
            <a:r>
              <a:rPr lang="fr-BE" dirty="0"/>
              <a:t> for the </a:t>
            </a:r>
            <a:r>
              <a:rPr lang="fr-BE" dirty="0" err="1"/>
              <a:t>icons</a:t>
            </a:r>
            <a:r>
              <a:rPr lang="fr-BE" dirty="0"/>
              <a:t> </a:t>
            </a:r>
            <a:r>
              <a:rPr lang="fr-BE" dirty="0" err="1"/>
              <a:t>took</a:t>
            </a:r>
            <a:r>
              <a:rPr lang="fr-BE" dirty="0"/>
              <a:t> a long time to </a:t>
            </a:r>
            <a:r>
              <a:rPr lang="fr-BE" dirty="0" err="1"/>
              <a:t>render</a:t>
            </a:r>
            <a:r>
              <a:rPr lang="fr-BE" dirty="0"/>
              <a:t>.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5C132-08CE-4B37-9E6D-AB9DDA075120}" type="slidenum">
              <a:rPr lang="en-BE" smtClean="0"/>
              <a:t>13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107955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But that trick only worked the first 4 times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5C132-08CE-4B37-9E6D-AB9DDA075120}" type="slidenum">
              <a:rPr lang="en-BE" smtClean="0"/>
              <a:t>14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8488556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5C132-08CE-4B37-9E6D-AB9DDA075120}" type="slidenum">
              <a:rPr lang="en-BE" smtClean="0"/>
              <a:t>15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6077644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200" dirty="0"/>
              <a:t>100 invoices would’ve taken me 8 years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Ops problem now: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Then it turned out, </a:t>
            </a:r>
            <a:r>
              <a:rPr lang="en-US" b="1" dirty="0"/>
              <a:t>I</a:t>
            </a:r>
            <a:r>
              <a:rPr lang="en-US" dirty="0"/>
              <a:t> was ops. Damn.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5C132-08CE-4B37-9E6D-AB9DDA075120}" type="slidenum">
              <a:rPr lang="en-BE" smtClean="0"/>
              <a:t>16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12403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It wasn’t actually where the screenshot points to but in the footer. (see previous slide)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Still the same component though.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5C132-08CE-4B37-9E6D-AB9DDA075120}" type="slidenum">
              <a:rPr lang="en-BE" smtClean="0"/>
              <a:t>17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7877540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1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Branch</a:t>
            </a:r>
            <a: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: profiling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b="0" dirty="0">
              <a:solidFill>
                <a:srgbClr val="D4D4D4"/>
              </a:solidFill>
              <a:effectLst/>
              <a:latin typeface="Fira Code" panose="020B080905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1" dirty="0" err="1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InvoiceWorkedDays</a:t>
            </a:r>
            <a:b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</a:br>
            <a:r>
              <a:rPr lang="en-US" b="1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Start tag</a:t>
            </a:r>
            <a: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: git checkout profiling-0-start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1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Solution tag</a:t>
            </a:r>
            <a: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: </a:t>
            </a:r>
            <a:r>
              <a:rPr lang="en-US" b="0" dirty="0">
                <a:solidFill>
                  <a:srgbClr val="CE9178"/>
                </a:solidFill>
                <a:effectLst/>
                <a:latin typeface="Fira Code" panose="020B0809050000020004" pitchFamily="49" charset="0"/>
              </a:rPr>
              <a:t>profiling-0-solution</a:t>
            </a:r>
            <a:endParaRPr lang="en-US" b="0" dirty="0">
              <a:solidFill>
                <a:srgbClr val="D4D4D4"/>
              </a:solidFill>
              <a:effectLst/>
              <a:latin typeface="Fira Code" panose="020B080905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b="0" dirty="0">
              <a:solidFill>
                <a:srgbClr val="D4D4D4"/>
              </a:solidFill>
              <a:effectLst/>
              <a:latin typeface="Fira Code" panose="020B080905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1" i="0" dirty="0" err="1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InvoiceDownloadIcons</a:t>
            </a:r>
            <a:r>
              <a:rPr lang="en-US" b="0" i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: SKIP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b="0" i="0" dirty="0">
              <a:solidFill>
                <a:srgbClr val="D4D4D4"/>
              </a:solidFill>
              <a:effectLst/>
              <a:latin typeface="Fira Code" panose="020B080905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1" dirty="0" err="1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WithClaim</a:t>
            </a:r>
            <a: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1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Start tag</a:t>
            </a:r>
            <a: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: </a:t>
            </a:r>
            <a:r>
              <a:rPr lang="en-US" b="0" dirty="0">
                <a:solidFill>
                  <a:srgbClr val="CE9178"/>
                </a:solidFill>
                <a:effectLst/>
                <a:latin typeface="Fira Code" panose="020B0809050000020004" pitchFamily="49" charset="0"/>
              </a:rPr>
              <a:t>profiling-2-WithClaim-start</a:t>
            </a:r>
            <a:endParaRPr lang="en-US" b="0" dirty="0">
              <a:solidFill>
                <a:srgbClr val="D4D4D4"/>
              </a:solidFill>
              <a:effectLst/>
              <a:latin typeface="Fira Code" panose="020B080905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1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Solution tag</a:t>
            </a:r>
            <a: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: </a:t>
            </a:r>
            <a:r>
              <a:rPr lang="en-US" b="0" dirty="0">
                <a:solidFill>
                  <a:srgbClr val="CE9178"/>
                </a:solidFill>
                <a:effectLst/>
                <a:latin typeface="Fira Code" panose="020B0809050000020004" pitchFamily="49" charset="0"/>
              </a:rPr>
              <a:t>profiling-2-WithClaim-solution</a:t>
            </a:r>
            <a:endParaRPr lang="en-US" b="0" dirty="0">
              <a:solidFill>
                <a:srgbClr val="D4D4D4"/>
              </a:solidFill>
              <a:effectLst/>
              <a:latin typeface="Fira Code" panose="020B080905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b="0" dirty="0">
              <a:solidFill>
                <a:srgbClr val="D4D4D4"/>
              </a:solidFill>
              <a:effectLst/>
              <a:latin typeface="Fira Code" panose="020B08090500000200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5C132-08CE-4B37-9E6D-AB9DDA075120}" type="slidenum">
              <a:rPr lang="en-BE" smtClean="0"/>
              <a:t>18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1252622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5C132-08CE-4B37-9E6D-AB9DDA075120}" type="slidenum">
              <a:rPr lang="en-BE" smtClean="0"/>
              <a:t>19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8427338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5C132-08CE-4B37-9E6D-AB9DDA075120}" type="slidenum">
              <a:rPr lang="en-BE" smtClean="0"/>
              <a:t>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60435437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5C132-08CE-4B37-9E6D-AB9DDA075120}" type="slidenum">
              <a:rPr lang="en-BE" smtClean="0"/>
              <a:t>20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26797642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5C132-08CE-4B37-9E6D-AB9DDA075120}" type="slidenum">
              <a:rPr lang="en-BE" smtClean="0"/>
              <a:t>21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2746971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5C132-08CE-4B37-9E6D-AB9DDA075120}" type="slidenum">
              <a:rPr lang="en-BE" smtClean="0"/>
              <a:t>22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82261526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5C132-08CE-4B37-9E6D-AB9DDA075120}" type="slidenum">
              <a:rPr lang="en-BE" smtClean="0"/>
              <a:t>23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08571916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5C132-08CE-4B37-9E6D-AB9DDA075120}" type="slidenum">
              <a:rPr lang="en-BE" smtClean="0"/>
              <a:t>24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53568352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5C132-08CE-4B37-9E6D-AB9DDA075120}" type="slidenum">
              <a:rPr lang="en-BE" smtClean="0"/>
              <a:t>25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23931484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5C132-08CE-4B37-9E6D-AB9DDA075120}" type="slidenum">
              <a:rPr lang="en-BE" smtClean="0"/>
              <a:t>26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06523170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5C132-08CE-4B37-9E6D-AB9DDA075120}" type="slidenum">
              <a:rPr lang="en-BE" smtClean="0"/>
              <a:t>27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66974129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1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Branch</a:t>
            </a:r>
            <a: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: profiling-2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1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Start tag</a:t>
            </a:r>
            <a: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: </a:t>
            </a:r>
            <a:r>
              <a:rPr lang="en-US" b="0" dirty="0">
                <a:solidFill>
                  <a:srgbClr val="CE9178"/>
                </a:solidFill>
                <a:effectLst/>
                <a:latin typeface="Fira Code" panose="020B0809050000020004" pitchFamily="49" charset="0"/>
              </a:rPr>
              <a:t>profiling-3-PM-Footers-start</a:t>
            </a:r>
            <a:endParaRPr lang="en-US" b="0" dirty="0">
              <a:solidFill>
                <a:srgbClr val="D4D4D4"/>
              </a:solidFill>
              <a:effectLst/>
              <a:latin typeface="Fira Code" panose="020B080905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1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End tag</a:t>
            </a:r>
            <a: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: </a:t>
            </a:r>
            <a:r>
              <a:rPr lang="en-US" b="0" dirty="0">
                <a:solidFill>
                  <a:srgbClr val="CE9178"/>
                </a:solidFill>
                <a:effectLst/>
                <a:latin typeface="Fira Code" panose="020B0809050000020004" pitchFamily="49" charset="0"/>
              </a:rPr>
              <a:t>profiling-3-PM-Footers-solution</a:t>
            </a:r>
            <a:endParaRPr lang="en-US" b="0" dirty="0">
              <a:solidFill>
                <a:srgbClr val="D4D4D4"/>
              </a:solidFill>
              <a:effectLst/>
              <a:latin typeface="Fira Code" panose="020B080905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b="0" dirty="0">
              <a:solidFill>
                <a:srgbClr val="D4D4D4"/>
              </a:solidFill>
              <a:effectLst/>
              <a:latin typeface="Fira Code" panose="020B080905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The </a:t>
            </a:r>
            <a:r>
              <a:rPr lang="en-US" b="1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date-holidays</a:t>
            </a:r>
            <a: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dependency.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5C132-08CE-4B37-9E6D-AB9DDA075120}" type="slidenum">
              <a:rPr lang="en-BE" smtClean="0"/>
              <a:t>28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81758785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b="0" dirty="0">
              <a:solidFill>
                <a:srgbClr val="D4D4D4"/>
              </a:solidFill>
              <a:effectLst/>
              <a:latin typeface="Fira Code" panose="020B08090500000200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5C132-08CE-4B37-9E6D-AB9DDA075120}" type="slidenum">
              <a:rPr lang="en-BE" smtClean="0"/>
              <a:t>29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4378343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5C132-08CE-4B37-9E6D-AB9DDA075120}" type="slidenum">
              <a:rPr lang="en-BE" smtClean="0"/>
              <a:t>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17329554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It’s actually just three footers that show up multiple times.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5C132-08CE-4B37-9E6D-AB9DDA075120}" type="slidenum">
              <a:rPr lang="en-BE" smtClean="0"/>
              <a:t>30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68655843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And further dependencies: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 err="1">
                <a:effectLst/>
                <a:latin typeface="ui-monospace"/>
              </a:rPr>
              <a:t>Caldate</a:t>
            </a:r>
            <a:r>
              <a:rPr lang="en-US" dirty="0">
                <a:effectLst/>
                <a:latin typeface="ui-monospace"/>
              </a:rPr>
              <a:t>, date-</a:t>
            </a:r>
            <a:r>
              <a:rPr lang="en-US" dirty="0" err="1">
                <a:effectLst/>
                <a:latin typeface="ui-monospace"/>
              </a:rPr>
              <a:t>bengali</a:t>
            </a:r>
            <a:r>
              <a:rPr lang="en-US" dirty="0">
                <a:effectLst/>
                <a:latin typeface="ui-monospace"/>
              </a:rPr>
              <a:t>-revised, date-Chinese, date-easter, </a:t>
            </a:r>
            <a:r>
              <a:rPr lang="en-US" dirty="0" err="1">
                <a:effectLst/>
                <a:latin typeface="ui-monospace"/>
              </a:rPr>
              <a:t>deepmerge</a:t>
            </a:r>
            <a:r>
              <a:rPr lang="en-US" dirty="0">
                <a:effectLst/>
                <a:latin typeface="ui-monospace"/>
              </a:rPr>
              <a:t>, </a:t>
            </a:r>
            <a:r>
              <a:rPr lang="en-US" dirty="0" err="1">
                <a:effectLst/>
                <a:latin typeface="ui-monospace"/>
              </a:rPr>
              <a:t>jalaali-js</a:t>
            </a:r>
            <a:r>
              <a:rPr lang="en-US" dirty="0">
                <a:effectLst/>
                <a:latin typeface="ui-monospace"/>
              </a:rPr>
              <a:t>, moment-</a:t>
            </a:r>
            <a:r>
              <a:rPr lang="en-US" dirty="0" err="1">
                <a:effectLst/>
                <a:latin typeface="ui-monospace"/>
              </a:rPr>
              <a:t>timezone</a:t>
            </a:r>
            <a:r>
              <a:rPr lang="en-US" dirty="0">
                <a:effectLst/>
                <a:latin typeface="ui-monospace"/>
              </a:rPr>
              <a:t>, </a:t>
            </a:r>
            <a:r>
              <a:rPr lang="en-US" dirty="0" err="1">
                <a:effectLst/>
                <a:latin typeface="ui-monospace"/>
              </a:rPr>
              <a:t>etc</a:t>
            </a:r>
            <a:endParaRPr lang="en-US" dirty="0">
              <a:effectLst/>
              <a:latin typeface="ui-monospace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effectLst/>
              <a:latin typeface="ui-monospace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effectLst/>
              <a:latin typeface="ui-monospace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effectLst/>
                <a:latin typeface="ui-monospace"/>
              </a:rPr>
              <a:t>The data load: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https://github.com/commenthol/astronomia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https://github.com/commenthol/astronomia/tree/master/data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5C132-08CE-4B37-9E6D-AB9DDA075120}" type="slidenum">
              <a:rPr lang="en-BE" smtClean="0"/>
              <a:t>31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87384084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There wasn’t a single time when I used a class in JavaScript and later thought, “</a:t>
            </a:r>
            <a:r>
              <a:rPr lang="en-US" i="1" dirty="0"/>
              <a:t>That was a good idea</a:t>
            </a:r>
            <a:r>
              <a:rPr lang="en-US" dirty="0"/>
              <a:t>” (including a few times in </a:t>
            </a:r>
            <a:r>
              <a:rPr lang="en-US" dirty="0" err="1"/>
              <a:t>confac</a:t>
            </a:r>
            <a:r>
              <a:rPr lang="en-US" dirty="0"/>
              <a:t>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So yeah, stick to functions (unless you really need a class) 😃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Why maybe still do classes: need “this”, “</a:t>
            </a:r>
            <a:r>
              <a:rPr lang="en-US" dirty="0" err="1"/>
              <a:t>instanceof</a:t>
            </a:r>
            <a:r>
              <a:rPr lang="en-US" dirty="0"/>
              <a:t>” or lots of internal object logic?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Could also just have looked for another package which does just the Belgian holidays…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5C132-08CE-4B37-9E6D-AB9DDA075120}" type="slidenum">
              <a:rPr lang="en-BE" smtClean="0"/>
              <a:t>32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47948974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b="0" dirty="0"/>
              <a:t>Phew, crisis averted!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5C132-08CE-4B37-9E6D-AB9DDA075120}" type="slidenum">
              <a:rPr lang="en-BE" smtClean="0"/>
              <a:t>33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97764440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5C132-08CE-4B37-9E6D-AB9DDA075120}" type="slidenum">
              <a:rPr lang="en-BE" smtClean="0"/>
              <a:t>34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97691274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I/O</a:t>
            </a:r>
            <a:r>
              <a:rPr lang="en-US" b="0" dirty="0"/>
              <a:t>: Be it </a:t>
            </a:r>
            <a:r>
              <a:rPr lang="en-US" b="0" dirty="0" err="1"/>
              <a:t>db</a:t>
            </a:r>
            <a:r>
              <a:rPr lang="en-US" b="0" dirty="0"/>
              <a:t> access, or </a:t>
            </a:r>
            <a:r>
              <a:rPr lang="en-US" b="0" dirty="0" err="1"/>
              <a:t>localStorage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5C132-08CE-4B37-9E6D-AB9DDA075120}" type="slidenum">
              <a:rPr lang="en-BE" smtClean="0"/>
              <a:t>35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59558846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A more even distribution now… So no easy performance optimalization targets.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5C132-08CE-4B37-9E6D-AB9DDA075120}" type="slidenum">
              <a:rPr lang="en-BE" smtClean="0"/>
              <a:t>36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13757322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So now the joke is, no easy performance targets? This session is over!! Break? I’m not coming back 😃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But first try to divert attention to this hot potato with the story of how one guy broke every CI in the world.</a:t>
            </a:r>
            <a:b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</a:br>
            <a:endParaRPr lang="en-US" b="0" i="0" dirty="0">
              <a:solidFill>
                <a:srgbClr val="202124"/>
              </a:solidFill>
              <a:effectLst/>
              <a:latin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On 23 March 2016 </a:t>
            </a:r>
            <a:r>
              <a:rPr lang="en-US" b="0" i="0" dirty="0" err="1">
                <a:solidFill>
                  <a:srgbClr val="040C28"/>
                </a:solidFill>
                <a:effectLst/>
                <a:latin typeface="Google Sans"/>
              </a:rPr>
              <a:t>Azer</a:t>
            </a:r>
            <a:r>
              <a:rPr lang="en-US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  <a:r>
              <a:rPr lang="en-US" b="0" i="0" dirty="0" err="1">
                <a:solidFill>
                  <a:srgbClr val="040C28"/>
                </a:solidFill>
                <a:effectLst/>
                <a:latin typeface="Google Sans"/>
              </a:rPr>
              <a:t>Koçulu</a:t>
            </a:r>
            <a:r>
              <a:rPr lang="en-US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unpublished all his code from </a:t>
            </a:r>
            <a:r>
              <a:rPr lang="en-US" b="0" i="0" dirty="0" err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npm</a:t>
            </a: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over the Kik dispute.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0" i="0" dirty="0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By deleting Just 11 lines of code (left-pad) he broke stuff like Babel, so basically every JavaScript project.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b="0" i="0" dirty="0">
              <a:solidFill>
                <a:srgbClr val="333333"/>
              </a:solidFill>
              <a:effectLst/>
              <a:latin typeface="Source Sans Pro" panose="020B0503030403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0" i="0" dirty="0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The same thing happened with Jade templating library (=</a:t>
            </a:r>
            <a:r>
              <a:rPr lang="en-US" b="0" i="0" dirty="0">
                <a:solidFill>
                  <a:srgbClr val="5F6368"/>
                </a:solidFill>
                <a:effectLst/>
                <a:latin typeface="arial" panose="020B0604020202020204" pitchFamily="34" charset="0"/>
              </a:rPr>
              <a:t>Jade</a:t>
            </a:r>
            <a:r>
              <a:rPr lang="en-US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 is a trusted IT services partner for global enterprises</a:t>
            </a:r>
            <a:r>
              <a:rPr lang="en-US" b="0" i="0" dirty="0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), so they renamed to “Pug” – which is used in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confac</a:t>
            </a:r>
            <a:r>
              <a:rPr lang="en-US" b="0" i="0" dirty="0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 (pug -&gt; html -&gt; pdf)</a:t>
            </a:r>
            <a:endParaRPr lang="en-US" b="0" i="0" dirty="0">
              <a:solidFill>
                <a:srgbClr val="202124"/>
              </a:solidFill>
              <a:effectLst/>
              <a:latin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b="0" i="0" dirty="0">
              <a:solidFill>
                <a:srgbClr val="202124"/>
              </a:solidFill>
              <a:effectLst/>
              <a:latin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I remember that that morning my “</a:t>
            </a:r>
            <a:r>
              <a:rPr lang="en-US" dirty="0" err="1"/>
              <a:t>npm</a:t>
            </a:r>
            <a:r>
              <a:rPr lang="en-US" dirty="0"/>
              <a:t> install” failed.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5C132-08CE-4B37-9E6D-AB9DDA075120}" type="slidenum">
              <a:rPr lang="en-BE" smtClean="0"/>
              <a:t>37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88850984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There really is a break</a:t>
            </a: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: can go for a drink or a snack, we’ll be back in 5minutes?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b="0" i="0" dirty="0">
              <a:solidFill>
                <a:srgbClr val="202124"/>
              </a:solidFill>
              <a:effectLst/>
              <a:latin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I’m merging a refactoring for easier deployment (joining of three separate repositories into one)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(with </a:t>
            </a:r>
            <a:r>
              <a:rPr lang="en-US" b="0" i="0" dirty="0" err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npm</a:t>
            </a: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install &amp; stuff, you know…)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5C132-08CE-4B37-9E6D-AB9DDA075120}" type="slidenum">
              <a:rPr lang="en-BE" smtClean="0"/>
              <a:t>38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66284537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5C132-08CE-4B37-9E6D-AB9DDA075120}" type="slidenum">
              <a:rPr lang="en-BE" smtClean="0"/>
              <a:t>39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8018287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5C132-08CE-4B37-9E6D-AB9DDA075120}" type="slidenum">
              <a:rPr lang="en-BE" smtClean="0"/>
              <a:t>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52853521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DEMO</a:t>
            </a:r>
            <a:r>
              <a:rPr lang="en-US" b="0" dirty="0"/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0" dirty="0"/>
              <a:t>Show how slow it is on </a:t>
            </a:r>
            <a:r>
              <a:rPr lang="en-US" b="0" dirty="0">
                <a:solidFill>
                  <a:srgbClr val="CE9178"/>
                </a:solidFill>
                <a:effectLst/>
                <a:latin typeface="Fira Code" panose="020B0809050000020004" pitchFamily="49" charset="0"/>
              </a:rPr>
              <a:t>profiling-4-start</a:t>
            </a:r>
            <a:endParaRPr lang="en-US" b="0" dirty="0">
              <a:solidFill>
                <a:srgbClr val="D4D4D4"/>
              </a:solidFill>
              <a:effectLst/>
              <a:latin typeface="Fira Code" panose="020B08090500000200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b="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b="0" dirty="0"/>
              <a:t>Then proceed with the other tags </a:t>
            </a:r>
            <a:r>
              <a:rPr lang="en-US" b="0" dirty="0">
                <a:sym typeface="Wingdings" panose="05000000000000000000" pitchFamily="2" charset="2"/>
              </a:rPr>
              <a:t> See Storybook.md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5C132-08CE-4B37-9E6D-AB9DDA075120}" type="slidenum">
              <a:rPr lang="en-BE" smtClean="0"/>
              <a:t>40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19334105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0" dirty="0"/>
              <a:t>Even if the filters for a particular </a:t>
            </a:r>
            <a:r>
              <a:rPr lang="en-US" b="0" dirty="0" err="1"/>
              <a:t>projectMonth</a:t>
            </a:r>
            <a:r>
              <a:rPr lang="en-US" b="0" dirty="0"/>
              <a:t> did not change, the object containing whether a month is open/collapsed is passed to the </a:t>
            </a:r>
            <a:r>
              <a:rPr lang="en-US" b="0" dirty="0" err="1"/>
              <a:t>IFeature</a:t>
            </a:r>
            <a:endParaRPr lang="en-US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0" dirty="0"/>
              <a:t>So whenever a </a:t>
            </a:r>
            <a:r>
              <a:rPr lang="en-US" b="0" dirty="0" err="1"/>
              <a:t>ProjectMonth</a:t>
            </a:r>
            <a:r>
              <a:rPr lang="en-US" b="0" dirty="0"/>
              <a:t> is opened/collapsed, the filters reference changes and a re-render is triggered.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5C132-08CE-4B37-9E6D-AB9DDA075120}" type="slidenum">
              <a:rPr lang="en-BE" smtClean="0"/>
              <a:t>41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0626283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5C132-08CE-4B37-9E6D-AB9DDA075120}" type="slidenum">
              <a:rPr lang="en-BE" smtClean="0"/>
              <a:t>42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38823211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5C132-08CE-4B37-9E6D-AB9DDA075120}" type="slidenum">
              <a:rPr lang="en-BE" smtClean="0"/>
              <a:t>43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18192715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5C132-08CE-4B37-9E6D-AB9DDA075120}" type="slidenum">
              <a:rPr lang="en-BE" smtClean="0"/>
              <a:t>44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86684300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5C132-08CE-4B37-9E6D-AB9DDA075120}" type="slidenum">
              <a:rPr lang="en-BE" smtClean="0"/>
              <a:t>45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71797879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5C132-08CE-4B37-9E6D-AB9DDA075120}" type="slidenum">
              <a:rPr lang="en-BE" smtClean="0"/>
              <a:t>46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24391252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fr-BE" b="1" dirty="0" err="1"/>
              <a:t>Whaaaaaat</a:t>
            </a:r>
            <a:r>
              <a:rPr lang="fr-BE" dirty="0"/>
              <a:t>: </a:t>
            </a:r>
            <a:r>
              <a:rPr lang="fr-BE" dirty="0" err="1"/>
              <a:t>useMemo</a:t>
            </a:r>
            <a:r>
              <a:rPr lang="fr-BE" dirty="0"/>
              <a:t>, </a:t>
            </a:r>
            <a:r>
              <a:rPr lang="fr-BE" dirty="0" err="1"/>
              <a:t>createSelector</a:t>
            </a:r>
            <a:r>
              <a:rPr lang="fr-BE" dirty="0"/>
              <a:t> </a:t>
            </a:r>
            <a:r>
              <a:rPr lang="fr-BE" dirty="0" err="1"/>
              <a:t>etc</a:t>
            </a:r>
            <a:r>
              <a:rPr lang="fr-BE" dirty="0"/>
              <a:t> </a:t>
            </a:r>
            <a:r>
              <a:rPr lang="fr-BE" dirty="0" err="1"/>
              <a:t>also</a:t>
            </a:r>
            <a:r>
              <a:rPr lang="fr-BE" dirty="0"/>
              <a:t> </a:t>
            </a:r>
            <a:r>
              <a:rPr lang="fr-BE" dirty="0" err="1"/>
              <a:t>takes</a:t>
            </a:r>
            <a:r>
              <a:rPr lang="fr-BE" dirty="0"/>
              <a:t> </a:t>
            </a:r>
            <a:r>
              <a:rPr lang="fr-BE" dirty="0" err="1"/>
              <a:t>computing</a:t>
            </a:r>
            <a:r>
              <a:rPr lang="fr-BE" dirty="0"/>
              <a:t> time! (</a:t>
            </a:r>
            <a:r>
              <a:rPr lang="fr-BE" dirty="0" err="1"/>
              <a:t>there</a:t>
            </a:r>
            <a:r>
              <a:rPr lang="fr-BE" dirty="0"/>
              <a:t> are </a:t>
            </a:r>
            <a:r>
              <a:rPr lang="fr-BE" dirty="0" err="1"/>
              <a:t>now</a:t>
            </a:r>
            <a:r>
              <a:rPr lang="fr-BE" dirty="0"/>
              <a:t> </a:t>
            </a:r>
            <a:r>
              <a:rPr lang="fr-BE" dirty="0" err="1"/>
              <a:t>also</a:t>
            </a:r>
            <a:r>
              <a:rPr lang="fr-BE" dirty="0"/>
              <a:t> more components to </a:t>
            </a:r>
            <a:r>
              <a:rPr lang="fr-BE" dirty="0" err="1"/>
              <a:t>render</a:t>
            </a:r>
            <a:r>
              <a:rPr lang="fr-BE" dirty="0"/>
              <a:t>, or </a:t>
            </a:r>
            <a:r>
              <a:rPr lang="fr-BE" dirty="0" err="1"/>
              <a:t>could</a:t>
            </a:r>
            <a:r>
              <a:rPr lang="fr-BE" dirty="0"/>
              <a:t> </a:t>
            </a:r>
            <a:r>
              <a:rPr lang="fr-BE" dirty="0" err="1"/>
              <a:t>be</a:t>
            </a:r>
            <a:r>
              <a:rPr lang="fr-BE" dirty="0"/>
              <a:t> </a:t>
            </a:r>
            <a:r>
              <a:rPr lang="fr-BE" dirty="0" err="1"/>
              <a:t>just</a:t>
            </a:r>
            <a:r>
              <a:rPr lang="fr-BE" dirty="0"/>
              <a:t> </a:t>
            </a:r>
            <a:r>
              <a:rPr lang="fr-BE" dirty="0" err="1"/>
              <a:t>difference</a:t>
            </a:r>
            <a:r>
              <a:rPr lang="fr-BE" dirty="0"/>
              <a:t> in </a:t>
            </a:r>
            <a:r>
              <a:rPr lang="fr-BE" dirty="0" err="1"/>
              <a:t>my</a:t>
            </a:r>
            <a:r>
              <a:rPr lang="fr-BE" dirty="0"/>
              <a:t> PC CPU usage </a:t>
            </a:r>
            <a:r>
              <a:rPr lang="fr-BE" dirty="0" err="1"/>
              <a:t>when</a:t>
            </a:r>
            <a:r>
              <a:rPr lang="fr-BE" dirty="0"/>
              <a:t> </a:t>
            </a:r>
            <a:r>
              <a:rPr lang="fr-BE" dirty="0" err="1"/>
              <a:t>profiled</a:t>
            </a:r>
            <a:r>
              <a:rPr lang="fr-BE" dirty="0"/>
              <a:t>, or </a:t>
            </a:r>
            <a:r>
              <a:rPr lang="fr-BE" dirty="0" err="1"/>
              <a:t>who</a:t>
            </a:r>
            <a:r>
              <a:rPr lang="fr-BE" dirty="0"/>
              <a:t> </a:t>
            </a:r>
            <a:r>
              <a:rPr lang="fr-BE" dirty="0" err="1"/>
              <a:t>knows</a:t>
            </a:r>
            <a:r>
              <a:rPr lang="fr-BE" dirty="0"/>
              <a:t>…)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5C132-08CE-4B37-9E6D-AB9DDA075120}" type="slidenum">
              <a:rPr lang="en-BE" smtClean="0"/>
              <a:t>47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00839840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5C132-08CE-4B37-9E6D-AB9DDA075120}" type="slidenum">
              <a:rPr lang="en-BE" smtClean="0"/>
              <a:t>48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54712924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5C132-08CE-4B37-9E6D-AB9DDA075120}" type="slidenum">
              <a:rPr lang="en-BE" smtClean="0"/>
              <a:t>49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0057206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5C132-08CE-4B37-9E6D-AB9DDA075120}" type="slidenum">
              <a:rPr lang="en-BE" smtClean="0"/>
              <a:t>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79362772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5C132-08CE-4B37-9E6D-AB9DDA075120}" type="slidenum">
              <a:rPr lang="en-BE" smtClean="0"/>
              <a:t>50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46477565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5C132-08CE-4B37-9E6D-AB9DDA075120}" type="slidenum">
              <a:rPr lang="en-BE" smtClean="0"/>
              <a:t>51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58449543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5C132-08CE-4B37-9E6D-AB9DDA075120}" type="slidenum">
              <a:rPr lang="en-BE" smtClean="0"/>
              <a:t>52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671723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5C132-08CE-4B37-9E6D-AB9DDA075120}" type="slidenum">
              <a:rPr lang="en-BE" smtClean="0"/>
              <a:t>53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25917669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5C132-08CE-4B37-9E6D-AB9DDA075120}" type="slidenum">
              <a:rPr lang="en-BE" smtClean="0"/>
              <a:t>54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82665816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5C132-08CE-4B37-9E6D-AB9DDA075120}" type="slidenum">
              <a:rPr lang="en-BE" smtClean="0"/>
              <a:t>55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90127789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Implementation in PHP: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0" dirty="0"/>
              <a:t>https://gist.github.com/willemwollebrants/99b4349702f438acb9371ae9a8ef2b0f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b="0" dirty="0"/>
          </a:p>
          <a:p>
            <a:pPr marL="0" indent="0">
              <a:buFont typeface="Arial" panose="020B0604020202020204" pitchFamily="34" charset="0"/>
              <a:buNone/>
            </a:pP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5C132-08CE-4B37-9E6D-AB9DDA075120}" type="slidenum">
              <a:rPr lang="en-BE" smtClean="0"/>
              <a:t>56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16437161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5C132-08CE-4B37-9E6D-AB9DDA075120}" type="slidenum">
              <a:rPr lang="en-BE" smtClean="0"/>
              <a:t>57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78719942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5C132-08CE-4B37-9E6D-AB9DDA075120}" type="slidenum">
              <a:rPr lang="en-BE" smtClean="0"/>
              <a:t>58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7870781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b="0" dirty="0"/>
              <a:t>Because there is no fallback in the component itself (to just calculate the date </a:t>
            </a:r>
            <a:r>
              <a:rPr lang="en-US" b="0" dirty="0" err="1"/>
              <a:t>adhoc</a:t>
            </a:r>
            <a:r>
              <a:rPr lang="en-US" b="0" dirty="0"/>
              <a:t>), it now displays “undefined” :)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5C132-08CE-4B37-9E6D-AB9DDA075120}" type="slidenum">
              <a:rPr lang="en-BE" smtClean="0"/>
              <a:t>59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2567789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5C132-08CE-4B37-9E6D-AB9DDA075120}" type="slidenum">
              <a:rPr lang="en-BE" smtClean="0"/>
              <a:t>6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288933919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5C132-08CE-4B37-9E6D-AB9DDA075120}" type="slidenum">
              <a:rPr lang="en-BE" smtClean="0"/>
              <a:t>60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74904170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5C132-08CE-4B37-9E6D-AB9DDA075120}" type="slidenum">
              <a:rPr lang="en-BE" smtClean="0"/>
              <a:t>61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93252974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b="0" dirty="0"/>
              <a:t>Auto merged </a:t>
            </a:r>
            <a:r>
              <a:rPr lang="en-US" b="0" dirty="0">
                <a:sym typeface="Wingdings" panose="05000000000000000000" pitchFamily="2" charset="2"/>
              </a:rPr>
              <a:t>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5C132-08CE-4B37-9E6D-AB9DDA075120}" type="slidenum">
              <a:rPr lang="en-BE" smtClean="0"/>
              <a:t>62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22595790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5C132-08CE-4B37-9E6D-AB9DDA075120}" type="slidenum">
              <a:rPr lang="en-BE" smtClean="0"/>
              <a:t>63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74875697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5C132-08CE-4B37-9E6D-AB9DDA075120}" type="slidenum">
              <a:rPr lang="en-BE" smtClean="0"/>
              <a:t>64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37306782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5C132-08CE-4B37-9E6D-AB9DDA075120}" type="slidenum">
              <a:rPr lang="en-BE" smtClean="0"/>
              <a:t>65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288695214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5C132-08CE-4B37-9E6D-AB9DDA075120}" type="slidenum">
              <a:rPr lang="en-BE" smtClean="0"/>
              <a:t>66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73754983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5C132-08CE-4B37-9E6D-AB9DDA075120}" type="slidenum">
              <a:rPr lang="en-BE" smtClean="0"/>
              <a:t>67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780179596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5C132-08CE-4B37-9E6D-AB9DDA075120}" type="slidenum">
              <a:rPr lang="en-BE" smtClean="0"/>
              <a:t>68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19487324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200" b="1" dirty="0" err="1"/>
              <a:t>useCallback</a:t>
            </a:r>
            <a:r>
              <a:rPr lang="en-US" sz="1200" b="1" dirty="0"/>
              <a:t>: </a:t>
            </a:r>
            <a:r>
              <a:rPr lang="en-US" sz="1200" b="0" dirty="0"/>
              <a:t>This one would be pretty handy to use in components like the Icon that have an </a:t>
            </a:r>
            <a:r>
              <a:rPr lang="en-US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expensive </a:t>
            </a:r>
            <a:r>
              <a:rPr lang="en-US" sz="1200" b="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RcTooltip</a:t>
            </a:r>
            <a:endParaRPr lang="en-US" sz="1200" b="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1200" b="1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200" b="1" dirty="0" err="1"/>
              <a:t>useWhyDidIUpdate</a:t>
            </a:r>
            <a:r>
              <a:rPr lang="en-US" sz="1200" b="1" dirty="0"/>
              <a:t>: </a:t>
            </a:r>
            <a:r>
              <a:rPr lang="en-US" sz="1200" b="0" dirty="0"/>
              <a:t>Didn’t think it would be useful at any point during this exercise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200" b="1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 err="1"/>
              <a:t>useDebugValue</a:t>
            </a:r>
            <a:r>
              <a:rPr lang="en-US" b="0" dirty="0"/>
              <a:t>: Not for your every day use!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b="0" dirty="0"/>
          </a:p>
          <a:p>
            <a:pPr marL="0" indent="0">
              <a:buFont typeface="Arial" panose="020B0604020202020204" pitchFamily="34" charset="0"/>
              <a:buNone/>
            </a:pP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5C132-08CE-4B37-9E6D-AB9DDA075120}" type="slidenum">
              <a:rPr lang="en-BE" smtClean="0"/>
              <a:t>69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3969303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Debouncing</a:t>
            </a:r>
            <a:r>
              <a:rPr lang="en-US" dirty="0"/>
              <a:t>: Did some testing and filtering was always fast enough after the other performance optimalisations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Virtualization</a:t>
            </a:r>
            <a:r>
              <a:rPr lang="en-US" dirty="0"/>
              <a:t>: Actually tried implementing this on the </a:t>
            </a:r>
            <a:r>
              <a:rPr lang="en-US" dirty="0" err="1"/>
              <a:t>InvoiceList</a:t>
            </a:r>
            <a:r>
              <a:rPr lang="en-US" dirty="0"/>
              <a:t> but package support was “in transfer” at the moment (some not React 18, new kid on the block). Before I realized the Profiler extension existed…</a:t>
            </a:r>
            <a:br>
              <a:rPr lang="en-US" dirty="0"/>
            </a:br>
            <a:r>
              <a:rPr lang="en-US" b="1" dirty="0"/>
              <a:t>Pagination</a:t>
            </a:r>
            <a:r>
              <a:rPr lang="en-US" dirty="0"/>
              <a:t>: Actually implemented on the </a:t>
            </a:r>
            <a:r>
              <a:rPr lang="en-US" dirty="0" err="1"/>
              <a:t>InvoiceList</a:t>
            </a:r>
            <a:r>
              <a:rPr lang="en-US" dirty="0"/>
              <a:t> later on (removed the need for the debounce I guess)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200" b="1" dirty="0"/>
              <a:t>Partial data load</a:t>
            </a:r>
            <a:r>
              <a:rPr lang="en-US" sz="1200" dirty="0"/>
              <a:t>: Also implemented later on (data from 18+ months ago is not very interesting) + added mongo indexes so the database does not become the bottleneck later</a:t>
            </a:r>
            <a:br>
              <a:rPr lang="en-US" sz="1200" dirty="0"/>
            </a:br>
            <a:r>
              <a:rPr lang="en-US" b="1" dirty="0"/>
              <a:t>Suspense</a:t>
            </a:r>
            <a:r>
              <a:rPr lang="en-US" dirty="0"/>
              <a:t>: as of </a:t>
            </a:r>
            <a: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React 18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Suspense has been worked on but is </a:t>
            </a:r>
            <a:r>
              <a:rPr lang="en-US" b="0" dirty="0" err="1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stil</a:t>
            </a:r>
            <a: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experimental: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Integrated with opiniated frameworks (Relay, Next.js, Hydrogen, or Remix)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Works best if integrated with Router, server rendering, ...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Suspense &amp; </a:t>
            </a:r>
            <a:r>
              <a:rPr lang="en-US" b="1" dirty="0" err="1"/>
              <a:t>useDeferredValue</a:t>
            </a:r>
            <a:endParaRPr lang="en-US" b="1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Not relevant to </a:t>
            </a:r>
            <a:r>
              <a:rPr lang="en-US" dirty="0" err="1"/>
              <a:t>confac</a:t>
            </a:r>
            <a:r>
              <a:rPr lang="en-US" dirty="0"/>
              <a:t> because data is loaded into memory at startup.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But this looks very promising, I’m curious where they will go with this…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(there is a slide at the end with some details)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5C132-08CE-4B37-9E6D-AB9DDA075120}" type="slidenum">
              <a:rPr lang="en-BE" smtClean="0"/>
              <a:t>7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242713670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5C132-08CE-4B37-9E6D-AB9DDA075120}" type="slidenum">
              <a:rPr lang="en-BE" smtClean="0"/>
              <a:t>70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070218507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Met dan </a:t>
            </a:r>
            <a:r>
              <a:rPr lang="en-US" dirty="0" err="1"/>
              <a:t>ook</a:t>
            </a:r>
            <a:r>
              <a:rPr lang="en-US" dirty="0"/>
              <a:t> </a:t>
            </a:r>
            <a:r>
              <a:rPr lang="en-US" dirty="0" err="1"/>
              <a:t>natuurlijk</a:t>
            </a:r>
            <a:r>
              <a:rPr lang="en-US" dirty="0"/>
              <a:t> </a:t>
            </a:r>
            <a:r>
              <a:rPr lang="en-US" dirty="0" err="1"/>
              <a:t>integratie</a:t>
            </a:r>
            <a:r>
              <a:rPr lang="en-US" dirty="0"/>
              <a:t> met de </a:t>
            </a:r>
            <a:r>
              <a:rPr lang="en-US" dirty="0" err="1"/>
              <a:t>itenium</a:t>
            </a:r>
            <a:r>
              <a:rPr lang="en-US" dirty="0"/>
              <a:t> slack chatbot…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5C132-08CE-4B37-9E6D-AB9DDA075120}" type="slidenum">
              <a:rPr lang="en-BE" smtClean="0"/>
              <a:t>71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684291845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Met dan </a:t>
            </a:r>
            <a:r>
              <a:rPr lang="en-US" dirty="0" err="1"/>
              <a:t>ook</a:t>
            </a:r>
            <a:r>
              <a:rPr lang="en-US" dirty="0"/>
              <a:t> </a:t>
            </a:r>
            <a:r>
              <a:rPr lang="en-US" dirty="0" err="1"/>
              <a:t>natuurlijk</a:t>
            </a:r>
            <a:r>
              <a:rPr lang="en-US" dirty="0"/>
              <a:t> </a:t>
            </a:r>
            <a:r>
              <a:rPr lang="en-US" dirty="0" err="1"/>
              <a:t>integratie</a:t>
            </a:r>
            <a:r>
              <a:rPr lang="en-US" dirty="0"/>
              <a:t> met de </a:t>
            </a:r>
            <a:r>
              <a:rPr lang="en-US" dirty="0" err="1"/>
              <a:t>itenium</a:t>
            </a:r>
            <a:r>
              <a:rPr lang="en-US" dirty="0"/>
              <a:t> slack chatbot…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5C132-08CE-4B37-9E6D-AB9DDA075120}" type="slidenum">
              <a:rPr lang="en-BE" smtClean="0"/>
              <a:t>72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674204220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5C132-08CE-4B37-9E6D-AB9DDA075120}" type="slidenum">
              <a:rPr lang="en-BE" smtClean="0"/>
              <a:t>73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70538540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5C132-08CE-4B37-9E6D-AB9DDA075120}" type="slidenum">
              <a:rPr lang="en-BE" smtClean="0"/>
              <a:t>74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124092133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5C132-08CE-4B37-9E6D-AB9DDA075120}" type="slidenum">
              <a:rPr lang="en-BE" smtClean="0"/>
              <a:t>75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9827819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sz="1200" b="1" dirty="0"/>
              <a:t>Demo van </a:t>
            </a:r>
            <a:r>
              <a:rPr lang="en-US" sz="1200" b="1" dirty="0" err="1"/>
              <a:t>toen</a:t>
            </a:r>
            <a:r>
              <a:rPr lang="en-US" sz="1200" b="1" dirty="0"/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0" dirty="0" err="1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npx</a:t>
            </a:r>
            <a: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b="0" dirty="0">
                <a:solidFill>
                  <a:srgbClr val="CE9178"/>
                </a:solidFill>
                <a:effectLst/>
                <a:latin typeface="Fira Code" panose="020B0809050000020004" pitchFamily="49" charset="0"/>
              </a:rPr>
              <a:t>http-server</a:t>
            </a:r>
            <a: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b="0" dirty="0" err="1">
                <a:solidFill>
                  <a:srgbClr val="CE9178"/>
                </a:solidFill>
                <a:effectLst/>
                <a:latin typeface="Fira Code" panose="020B0809050000020004" pitchFamily="49" charset="0"/>
              </a:rPr>
              <a:t>confac</a:t>
            </a:r>
            <a:r>
              <a:rPr lang="en-US" b="0" dirty="0">
                <a:solidFill>
                  <a:srgbClr val="CE9178"/>
                </a:solidFill>
                <a:effectLst/>
                <a:latin typeface="Fira Code" panose="020B0809050000020004" pitchFamily="49" charset="0"/>
              </a:rPr>
              <a:t>-initial</a:t>
            </a:r>
            <a:endParaRPr lang="en-US" b="0" dirty="0">
              <a:solidFill>
                <a:srgbClr val="D4D4D4"/>
              </a:solidFill>
              <a:effectLst/>
              <a:latin typeface="Fira Code" panose="020B08090500000200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5C132-08CE-4B37-9E6D-AB9DDA075120}" type="slidenum">
              <a:rPr lang="en-BE" smtClean="0"/>
              <a:t>8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196451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5C132-08CE-4B37-9E6D-AB9DDA075120}" type="slidenum">
              <a:rPr lang="en-BE" smtClean="0"/>
              <a:t>9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2532710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accent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solidFill>
                  <a:schemeClr val="tx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3/9/2024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3/9/2024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3/9/2024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3/9/2024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3/9/2024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1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solidFill>
            <a:schemeClr val="accent1"/>
          </a:soli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20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8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6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4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4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59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57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32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4.xml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38.xml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33.xml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52.xml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65.xml"/><Relationship Id="rId5" Type="http://schemas.openxmlformats.org/officeDocument/2006/relationships/image" Target="../media/image9.jp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47.xml"/><Relationship Id="rId5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11.xml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75.xml"/><Relationship Id="rId5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3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9.xml"/><Relationship Id="rId5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12.xml"/><Relationship Id="rId5" Type="http://schemas.openxmlformats.org/officeDocument/2006/relationships/image" Target="../media/image13.png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48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69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76.xml"/><Relationship Id="rId5" Type="http://schemas.openxmlformats.org/officeDocument/2006/relationships/image" Target="../media/image14.png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22.xml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73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71.xml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60.xml"/><Relationship Id="rId5" Type="http://schemas.openxmlformats.org/officeDocument/2006/relationships/image" Target="../media/image16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66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6.xml"/><Relationship Id="rId5" Type="http://schemas.openxmlformats.org/officeDocument/2006/relationships/image" Target="../media/image17.png"/><Relationship Id="rId4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34.xml"/><Relationship Id="rId4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7" Type="http://schemas.openxmlformats.org/officeDocument/2006/relationships/image" Target="../media/image20.jpeg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64.xml"/><Relationship Id="rId6" Type="http://schemas.openxmlformats.org/officeDocument/2006/relationships/image" Target="../media/image19.jpeg"/><Relationship Id="rId5" Type="http://schemas.openxmlformats.org/officeDocument/2006/relationships/image" Target="../media/image18.jpeg"/><Relationship Id="rId4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14.xml"/><Relationship Id="rId4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43.xml"/><Relationship Id="rId4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18.xml"/><Relationship Id="rId4" Type="http://schemas.openxmlformats.org/officeDocument/2006/relationships/image" Target="../media/image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15.xml"/><Relationship Id="rId5" Type="http://schemas.openxmlformats.org/officeDocument/2006/relationships/image" Target="../media/image21.png"/><Relationship Id="rId4" Type="http://schemas.openxmlformats.org/officeDocument/2006/relationships/image" Target="../media/image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56.xml"/><Relationship Id="rId5" Type="http://schemas.openxmlformats.org/officeDocument/2006/relationships/image" Target="../media/image22.jpeg"/><Relationship Id="rId4" Type="http://schemas.openxmlformats.org/officeDocument/2006/relationships/image" Target="../media/image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13.xml"/><Relationship Id="rId5" Type="http://schemas.openxmlformats.org/officeDocument/2006/relationships/image" Target="../media/image23.png"/><Relationship Id="rId4" Type="http://schemas.openxmlformats.org/officeDocument/2006/relationships/image" Target="../media/image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55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68.xml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8.xml"/><Relationship Id="rId4" Type="http://schemas.openxmlformats.org/officeDocument/2006/relationships/image" Target="../media/image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2.xml"/><Relationship Id="rId4" Type="http://schemas.openxmlformats.org/officeDocument/2006/relationships/image" Target="../media/image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23.xml"/><Relationship Id="rId4" Type="http://schemas.openxmlformats.org/officeDocument/2006/relationships/image" Target="../media/image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.xml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50.xml"/><Relationship Id="rId4" Type="http://schemas.openxmlformats.org/officeDocument/2006/relationships/image" Target="../media/image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67.xml"/><Relationship Id="rId4" Type="http://schemas.openxmlformats.org/officeDocument/2006/relationships/image" Target="../media/image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5.xml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70.xml"/><Relationship Id="rId4" Type="http://schemas.openxmlformats.org/officeDocument/2006/relationships/image" Target="../media/image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6.xml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35.xml"/><Relationship Id="rId5" Type="http://schemas.openxmlformats.org/officeDocument/2006/relationships/image" Target="../media/image24.png"/><Relationship Id="rId4" Type="http://schemas.openxmlformats.org/officeDocument/2006/relationships/image" Target="../media/image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7.xml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51.xml"/><Relationship Id="rId5" Type="http://schemas.openxmlformats.org/officeDocument/2006/relationships/image" Target="../media/image25.jpeg"/><Relationship Id="rId4" Type="http://schemas.openxmlformats.org/officeDocument/2006/relationships/image" Target="../media/image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8.xml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46.xml"/><Relationship Id="rId5" Type="http://schemas.openxmlformats.org/officeDocument/2006/relationships/image" Target="../media/image26.jpeg"/><Relationship Id="rId4" Type="http://schemas.openxmlformats.org/officeDocument/2006/relationships/image" Target="../media/image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9.xml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41.xml"/><Relationship Id="rId5" Type="http://schemas.openxmlformats.org/officeDocument/2006/relationships/image" Target="../media/image27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42.xml"/><Relationship Id="rId5" Type="http://schemas.openxmlformats.org/officeDocument/2006/relationships/image" Target="../media/image4.jpeg"/><Relationship Id="rId4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0.xml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44.xml"/><Relationship Id="rId4" Type="http://schemas.openxmlformats.org/officeDocument/2006/relationships/image" Target="../media/image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1.xml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29.xml"/><Relationship Id="rId4" Type="http://schemas.openxmlformats.org/officeDocument/2006/relationships/image" Target="../media/image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2.xml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45.xml"/><Relationship Id="rId4" Type="http://schemas.openxmlformats.org/officeDocument/2006/relationships/image" Target="../media/image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3.xml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39.xml"/><Relationship Id="rId5" Type="http://schemas.openxmlformats.org/officeDocument/2006/relationships/image" Target="../media/image28.jpeg"/><Relationship Id="rId4" Type="http://schemas.openxmlformats.org/officeDocument/2006/relationships/image" Target="../media/image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4.xml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1.xml"/><Relationship Id="rId4" Type="http://schemas.openxmlformats.org/officeDocument/2006/relationships/image" Target="../media/image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5.xml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49.xml"/><Relationship Id="rId5" Type="http://schemas.openxmlformats.org/officeDocument/2006/relationships/image" Target="../media/image29.jpeg"/><Relationship Id="rId4" Type="http://schemas.openxmlformats.org/officeDocument/2006/relationships/image" Target="../media/image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6.xml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16.xml"/><Relationship Id="rId4" Type="http://schemas.openxmlformats.org/officeDocument/2006/relationships/image" Target="../media/image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7.xml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26.xml"/><Relationship Id="rId4" Type="http://schemas.openxmlformats.org/officeDocument/2006/relationships/image" Target="../media/image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8.xml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72.xml"/><Relationship Id="rId4" Type="http://schemas.openxmlformats.org/officeDocument/2006/relationships/image" Target="../media/image2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9.xml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20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24.xml"/><Relationship Id="rId4" Type="http://schemas.openxmlformats.org/officeDocument/2006/relationships/image" Target="../media/image2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0.xml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53.xml"/><Relationship Id="rId5" Type="http://schemas.openxmlformats.org/officeDocument/2006/relationships/image" Target="../media/image32.jpeg"/><Relationship Id="rId4" Type="http://schemas.openxmlformats.org/officeDocument/2006/relationships/image" Target="../media/image2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1.xml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6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2.xml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36.xml"/><Relationship Id="rId4" Type="http://schemas.openxmlformats.org/officeDocument/2006/relationships/image" Target="../media/image2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3.xml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58.xml"/><Relationship Id="rId4" Type="http://schemas.openxmlformats.org/officeDocument/2006/relationships/image" Target="../media/image2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4.xml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61.xml"/><Relationship Id="rId4" Type="http://schemas.openxmlformats.org/officeDocument/2006/relationships/image" Target="../media/image2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5.xml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63.xml"/><Relationship Id="rId5" Type="http://schemas.openxmlformats.org/officeDocument/2006/relationships/image" Target="../media/image35.png"/><Relationship Id="rId4" Type="http://schemas.openxmlformats.org/officeDocument/2006/relationships/image" Target="../media/image2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6.xml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31.xml"/><Relationship Id="rId5" Type="http://schemas.openxmlformats.org/officeDocument/2006/relationships/image" Target="../media/image36.png"/><Relationship Id="rId4" Type="http://schemas.openxmlformats.org/officeDocument/2006/relationships/image" Target="../media/image2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7.xml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28.xml"/><Relationship Id="rId4" Type="http://schemas.openxmlformats.org/officeDocument/2006/relationships/image" Target="../media/image2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8.xml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37.xml"/><Relationship Id="rId6" Type="http://schemas.openxmlformats.org/officeDocument/2006/relationships/image" Target="../media/image38.jpeg"/><Relationship Id="rId5" Type="http://schemas.openxmlformats.org/officeDocument/2006/relationships/image" Target="../media/image37.png"/><Relationship Id="rId4" Type="http://schemas.openxmlformats.org/officeDocument/2006/relationships/image" Target="../media/image2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9.xml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27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74.xml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0.xml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25.xml"/><Relationship Id="rId4" Type="http://schemas.openxmlformats.org/officeDocument/2006/relationships/image" Target="../media/image2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1.xml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10.xml"/><Relationship Id="rId4" Type="http://schemas.openxmlformats.org/officeDocument/2006/relationships/image" Target="../media/image2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2.xml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21.xml"/><Relationship Id="rId4" Type="http://schemas.openxmlformats.org/officeDocument/2006/relationships/image" Target="../media/image2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3.xml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5.xml"/><Relationship Id="rId5" Type="http://schemas.openxmlformats.org/officeDocument/2006/relationships/image" Target="../media/image39.png"/><Relationship Id="rId4" Type="http://schemas.openxmlformats.org/officeDocument/2006/relationships/image" Target="../media/image2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4.xml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54.xml"/><Relationship Id="rId5" Type="http://schemas.openxmlformats.org/officeDocument/2006/relationships/hyperlink" Target="https://github.com/itenium-be/confac" TargetMode="External"/><Relationship Id="rId4" Type="http://schemas.openxmlformats.org/officeDocument/2006/relationships/image" Target="../media/image2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5.xml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17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40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30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1150AD-E424-490F-A3E6-147D047AF505}"/>
              </a:ext>
            </a:extLst>
          </p:cNvPr>
          <p:cNvPicPr>
            <a:picLocks noChangeAspect="1"/>
          </p:cNvPicPr>
          <p:nvPr>
            <p:custDataLst>
              <p:custData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88884" y="-22188"/>
            <a:ext cx="3183776" cy="860893"/>
          </a:xfrm>
          <a:prstGeom prst="rect">
            <a:avLst/>
          </a:prstGeom>
        </p:spPr>
      </p:pic>
      <p:sp>
        <p:nvSpPr>
          <p:cNvPr id="5" name="AutoShape 4" descr="Serverless Vs Containers Deploy Speeds">
            <a:extLst>
              <a:ext uri="{FF2B5EF4-FFF2-40B4-BE49-F238E27FC236}">
                <a16:creationId xmlns:a16="http://schemas.microsoft.com/office/drawing/2014/main" id="{74838526-8A97-43C5-AA2E-50438D453F1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599" y="3276599"/>
            <a:ext cx="2719137" cy="2719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BE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9D87857-8B86-4E40-B4FD-6ECD4DA8B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041" y="2737821"/>
            <a:ext cx="11891918" cy="860893"/>
          </a:xfrm>
        </p:spPr>
        <p:txBody>
          <a:bodyPr>
            <a:noAutofit/>
          </a:bodyPr>
          <a:lstStyle/>
          <a:p>
            <a:r>
              <a:rPr lang="fr-BE" sz="7200" dirty="0" err="1"/>
              <a:t>React</a:t>
            </a:r>
            <a:br>
              <a:rPr lang="fr-BE" sz="7200" dirty="0"/>
            </a:br>
            <a:r>
              <a:rPr lang="fr-BE" sz="7200" dirty="0"/>
              <a:t>Component Profiling</a:t>
            </a:r>
            <a:endParaRPr lang="en-BE" sz="7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153250-BFDF-FB1A-5C5D-CD8330B12CC0}"/>
              </a:ext>
            </a:extLst>
          </p:cNvPr>
          <p:cNvSpPr txBox="1"/>
          <p:nvPr/>
        </p:nvSpPr>
        <p:spPr>
          <a:xfrm>
            <a:off x="10883900" y="347587"/>
            <a:ext cx="1135757" cy="595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07000"/>
              </a:lnSpc>
            </a:pP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2-4h</a:t>
            </a:r>
            <a:endParaRPr lang="en-BE" sz="3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9" name="Picture 2" descr="Clock PNG, Clock Transparent Background - FreeIconsPNG">
            <a:extLst>
              <a:ext uri="{FF2B5EF4-FFF2-40B4-BE49-F238E27FC236}">
                <a16:creationId xmlns:a16="http://schemas.microsoft.com/office/drawing/2014/main" id="{916B1671-2638-096C-5ABD-9EEF76660E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4156" y="321101"/>
            <a:ext cx="736980" cy="736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8867A268-498D-4F71-35DD-47463F09BFCA}"/>
              </a:ext>
            </a:extLst>
          </p:cNvPr>
          <p:cNvSpPr/>
          <p:nvPr/>
        </p:nvSpPr>
        <p:spPr>
          <a:xfrm>
            <a:off x="9662616" y="6221214"/>
            <a:ext cx="2357041" cy="441793"/>
          </a:xfrm>
          <a:prstGeom prst="roundRect">
            <a:avLst/>
          </a:prstGeom>
          <a:solidFill>
            <a:srgbClr val="FFEE93"/>
          </a:solidFill>
          <a:ln>
            <a:solidFill>
              <a:srgbClr val="FFC09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rgbClr val="FFC09F"/>
                </a:solidFill>
              </a:rPr>
              <a:t>FrontendTrack</a:t>
            </a:r>
            <a:endParaRPr lang="en-BE" b="1" dirty="0">
              <a:solidFill>
                <a:srgbClr val="FFC09F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3BC20C8-FA71-7D10-01EB-8255D4B65EC9}"/>
              </a:ext>
            </a:extLst>
          </p:cNvPr>
          <p:cNvSpPr/>
          <p:nvPr/>
        </p:nvSpPr>
        <p:spPr>
          <a:xfrm>
            <a:off x="2171413" y="6221214"/>
            <a:ext cx="1846957" cy="441793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 err="1"/>
              <a:t>War</a:t>
            </a:r>
            <a:r>
              <a:rPr lang="fr-BE" dirty="0"/>
              <a:t> Story</a:t>
            </a:r>
            <a:endParaRPr lang="en-BE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73D69CF-972D-12C8-73D7-6052C1785BAC}"/>
              </a:ext>
            </a:extLst>
          </p:cNvPr>
          <p:cNvSpPr/>
          <p:nvPr/>
        </p:nvSpPr>
        <p:spPr>
          <a:xfrm>
            <a:off x="172343" y="6221214"/>
            <a:ext cx="1846957" cy="44179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 err="1"/>
              <a:t>Theoretical</a:t>
            </a:r>
            <a:endParaRPr lang="en-BE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30996CF-90D5-346B-E5DA-271C1263F56E}"/>
              </a:ext>
            </a:extLst>
          </p:cNvPr>
          <p:cNvSpPr/>
          <p:nvPr/>
        </p:nvSpPr>
        <p:spPr>
          <a:xfrm>
            <a:off x="172343" y="5690124"/>
            <a:ext cx="1846957" cy="386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Code-Show</a:t>
            </a:r>
            <a:endParaRPr lang="en-BE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1365800-687D-3D43-3F14-21D19B0D3600}"/>
              </a:ext>
            </a:extLst>
          </p:cNvPr>
          <p:cNvSpPr txBox="1"/>
          <p:nvPr/>
        </p:nvSpPr>
        <p:spPr>
          <a:xfrm>
            <a:off x="82160" y="3692198"/>
            <a:ext cx="11891919" cy="595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107000"/>
              </a:lnSpc>
            </a:pP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32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confac</a:t>
            </a: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BE" sz="3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02A4BF4-3E3A-E831-F379-FAFEC936E116}"/>
              </a:ext>
            </a:extLst>
          </p:cNvPr>
          <p:cNvSpPr/>
          <p:nvPr/>
        </p:nvSpPr>
        <p:spPr>
          <a:xfrm>
            <a:off x="172342" y="5107439"/>
            <a:ext cx="1846957" cy="44179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/>
              <a:t>Demos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128931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1150AD-E424-490F-A3E6-147D047AF505}"/>
              </a:ext>
            </a:extLst>
          </p:cNvPr>
          <p:cNvPicPr>
            <a:picLocks noChangeAspect="1"/>
          </p:cNvPicPr>
          <p:nvPr>
            <p:custDataLst>
              <p:custData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88884" y="-22188"/>
            <a:ext cx="3183776" cy="86089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9D87857-8B86-4E40-B4FD-6ECD4DA8B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2343" y="695968"/>
            <a:ext cx="11542512" cy="860893"/>
          </a:xfrm>
        </p:spPr>
        <p:txBody>
          <a:bodyPr/>
          <a:lstStyle/>
          <a:p>
            <a:r>
              <a:rPr lang="fr-BE" dirty="0" err="1"/>
              <a:t>what</a:t>
            </a:r>
            <a:r>
              <a:rPr lang="fr-BE" dirty="0"/>
              <a:t> </a:t>
            </a:r>
            <a:r>
              <a:rPr lang="fr-BE" dirty="0" err="1"/>
              <a:t>happened</a:t>
            </a:r>
            <a:endParaRPr lang="en-B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45BC42-63B2-9B21-BC68-C4B2B0C08A19}"/>
              </a:ext>
            </a:extLst>
          </p:cNvPr>
          <p:cNvSpPr txBox="1"/>
          <p:nvPr/>
        </p:nvSpPr>
        <p:spPr>
          <a:xfrm>
            <a:off x="263863" y="1775225"/>
            <a:ext cx="1166427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err="1"/>
              <a:t>Itenium</a:t>
            </a:r>
            <a:r>
              <a:rPr lang="en-US" sz="3200" dirty="0"/>
              <a:t> started using </a:t>
            </a:r>
            <a:r>
              <a:rPr lang="en-US" sz="3200" dirty="0" err="1"/>
              <a:t>confac</a:t>
            </a:r>
            <a:br>
              <a:rPr lang="en-US" sz="3200" dirty="0"/>
            </a:br>
            <a:br>
              <a:rPr lang="en-US" sz="3200" dirty="0"/>
            </a:br>
            <a:r>
              <a:rPr lang="en-US" sz="3200" dirty="0"/>
              <a:t>React (pre-hooks), Redux</a:t>
            </a:r>
            <a:br>
              <a:rPr lang="en-US" sz="3200" dirty="0"/>
            </a:br>
            <a:r>
              <a:rPr lang="en-US" sz="3200" dirty="0"/>
              <a:t>Node &amp; Express (first few years Koa)</a:t>
            </a:r>
          </a:p>
          <a:p>
            <a:pPr algn="ctr"/>
            <a:r>
              <a:rPr lang="en-US" sz="3200" dirty="0"/>
              <a:t>Mongo, docker-compose</a:t>
            </a:r>
            <a:br>
              <a:rPr lang="en-US" sz="3200" dirty="0"/>
            </a:br>
            <a:endParaRPr lang="en-US" sz="3200" dirty="0"/>
          </a:p>
          <a:p>
            <a:pPr algn="ctr"/>
            <a:endParaRPr lang="en-US" sz="3200" dirty="0"/>
          </a:p>
          <a:p>
            <a:pPr algn="ctr"/>
            <a:endParaRPr lang="en-US" sz="3200" dirty="0"/>
          </a:p>
          <a:p>
            <a:pPr algn="ctr"/>
            <a:r>
              <a:rPr lang="en-US" sz="3200" dirty="0" err="1"/>
              <a:t>confac</a:t>
            </a:r>
            <a:r>
              <a:rPr lang="en-US" sz="3200" dirty="0"/>
              <a:t> was first created to hone this (new) tech stack</a:t>
            </a:r>
          </a:p>
        </p:txBody>
      </p:sp>
    </p:spTree>
    <p:extLst>
      <p:ext uri="{BB962C8B-B14F-4D97-AF65-F5344CB8AC3E}">
        <p14:creationId xmlns:p14="http://schemas.microsoft.com/office/powerpoint/2010/main" val="19667606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1150AD-E424-490F-A3E6-147D047AF505}"/>
              </a:ext>
            </a:extLst>
          </p:cNvPr>
          <p:cNvPicPr>
            <a:picLocks noChangeAspect="1"/>
          </p:cNvPicPr>
          <p:nvPr>
            <p:custDataLst>
              <p:custData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88884" y="-22188"/>
            <a:ext cx="3183776" cy="860893"/>
          </a:xfrm>
          <a:prstGeom prst="rect">
            <a:avLst/>
          </a:prstGeom>
        </p:spPr>
      </p:pic>
      <p:sp>
        <p:nvSpPr>
          <p:cNvPr id="5" name="AutoShape 4" descr="Serverless Vs Containers Deploy Speeds">
            <a:extLst>
              <a:ext uri="{FF2B5EF4-FFF2-40B4-BE49-F238E27FC236}">
                <a16:creationId xmlns:a16="http://schemas.microsoft.com/office/drawing/2014/main" id="{74838526-8A97-43C5-AA2E-50438D453F1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599" y="3276599"/>
            <a:ext cx="2719137" cy="2719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BE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9D87857-8B86-4E40-B4FD-6ECD4DA8B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2343" y="2846152"/>
            <a:ext cx="11542512" cy="860893"/>
          </a:xfrm>
        </p:spPr>
        <p:txBody>
          <a:bodyPr/>
          <a:lstStyle/>
          <a:p>
            <a:r>
              <a:rPr lang="fr-BE" dirty="0" err="1"/>
              <a:t>Let’s</a:t>
            </a:r>
            <a:r>
              <a:rPr lang="fr-BE" dirty="0"/>
              <a:t> Start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1382605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1150AD-E424-490F-A3E6-147D047AF505}"/>
              </a:ext>
            </a:extLst>
          </p:cNvPr>
          <p:cNvPicPr>
            <a:picLocks noChangeAspect="1"/>
          </p:cNvPicPr>
          <p:nvPr>
            <p:custDataLst>
              <p:custData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88884" y="-22188"/>
            <a:ext cx="3183776" cy="86089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9D87857-8B86-4E40-B4FD-6ECD4DA8B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2343" y="695968"/>
            <a:ext cx="11542512" cy="860893"/>
          </a:xfrm>
        </p:spPr>
        <p:txBody>
          <a:bodyPr/>
          <a:lstStyle/>
          <a:p>
            <a:r>
              <a:rPr lang="fr-BE" dirty="0" err="1"/>
              <a:t>Invoices</a:t>
            </a:r>
            <a:r>
              <a:rPr lang="fr-BE" dirty="0"/>
              <a:t> page</a:t>
            </a:r>
            <a:endParaRPr lang="en-BE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EB23491-9968-1A53-187A-B74ECAE81E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4178" y="1556861"/>
            <a:ext cx="11063644" cy="5181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3671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1150AD-E424-490F-A3E6-147D047AF505}"/>
              </a:ext>
            </a:extLst>
          </p:cNvPr>
          <p:cNvPicPr>
            <a:picLocks noChangeAspect="1"/>
          </p:cNvPicPr>
          <p:nvPr>
            <p:custDataLst>
              <p:custData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88884" y="-22188"/>
            <a:ext cx="3183776" cy="860893"/>
          </a:xfrm>
          <a:prstGeom prst="rect">
            <a:avLst/>
          </a:prstGeom>
        </p:spPr>
      </p:pic>
      <p:sp>
        <p:nvSpPr>
          <p:cNvPr id="5" name="AutoShape 4" descr="Serverless Vs Containers Deploy Speeds">
            <a:extLst>
              <a:ext uri="{FF2B5EF4-FFF2-40B4-BE49-F238E27FC236}">
                <a16:creationId xmlns:a16="http://schemas.microsoft.com/office/drawing/2014/main" id="{74838526-8A97-43C5-AA2E-50438D453F1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599" y="3276599"/>
            <a:ext cx="2719137" cy="2719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BE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9D87857-8B86-4E40-B4FD-6ECD4DA8B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2343" y="695968"/>
            <a:ext cx="11542512" cy="860893"/>
          </a:xfrm>
        </p:spPr>
        <p:txBody>
          <a:bodyPr/>
          <a:lstStyle/>
          <a:p>
            <a:r>
              <a:rPr lang="fr-BE" dirty="0"/>
              <a:t>So Performance issues?</a:t>
            </a:r>
            <a:endParaRPr lang="en-B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45BC42-63B2-9B21-BC68-C4B2B0C08A19}"/>
              </a:ext>
            </a:extLst>
          </p:cNvPr>
          <p:cNvSpPr txBox="1"/>
          <p:nvPr/>
        </p:nvSpPr>
        <p:spPr>
          <a:xfrm>
            <a:off x="263863" y="1905506"/>
            <a:ext cx="1166427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On the /invoices page?</a:t>
            </a:r>
          </a:p>
          <a:p>
            <a:endParaRPr lang="en-US" sz="3200" dirty="0"/>
          </a:p>
          <a:p>
            <a:r>
              <a:rPr lang="en-US" sz="3200" dirty="0"/>
              <a:t>Impossible!</a:t>
            </a:r>
          </a:p>
          <a:p>
            <a:endParaRPr lang="en-US" sz="3200" dirty="0"/>
          </a:p>
          <a:p>
            <a:r>
              <a:rPr lang="en-US" sz="3200" dirty="0"/>
              <a:t>I already did a </a:t>
            </a:r>
            <a:r>
              <a:rPr lang="en-US" sz="3200" b="1" dirty="0"/>
              <a:t>huge performance optimalization </a:t>
            </a:r>
            <a:r>
              <a:rPr lang="en-US" sz="3200" dirty="0"/>
              <a:t>there</a:t>
            </a:r>
            <a:r>
              <a:rPr lang="en-US" sz="3200" b="1" dirty="0"/>
              <a:t> </a:t>
            </a:r>
            <a:r>
              <a:rPr lang="en-US" sz="3200" dirty="0"/>
              <a:t>by switching from </a:t>
            </a:r>
            <a:r>
              <a:rPr lang="en-US" sz="3200" b="0" dirty="0">
                <a:solidFill>
                  <a:srgbClr val="CE9178"/>
                </a:solidFill>
                <a:effectLst/>
                <a:latin typeface="Fira Code" panose="020B0809050000020004" pitchFamily="49" charset="0"/>
              </a:rPr>
              <a:t>react-tooltip </a:t>
            </a:r>
            <a:r>
              <a:rPr lang="en-US" sz="3200" dirty="0"/>
              <a:t>to</a:t>
            </a:r>
            <a:r>
              <a:rPr lang="en-US" sz="3200" b="0" dirty="0">
                <a:solidFill>
                  <a:srgbClr val="CE9178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sz="3200" b="0" dirty="0" err="1">
                <a:solidFill>
                  <a:srgbClr val="CE9178"/>
                </a:solidFill>
                <a:effectLst/>
                <a:latin typeface="Fira Code" panose="020B0809050000020004" pitchFamily="49" charset="0"/>
              </a:rPr>
              <a:t>rc</a:t>
            </a:r>
            <a:r>
              <a:rPr lang="en-US" sz="3200" b="0" dirty="0">
                <a:solidFill>
                  <a:srgbClr val="CE9178"/>
                </a:solidFill>
                <a:effectLst/>
                <a:latin typeface="Fira Code" panose="020B0809050000020004" pitchFamily="49" charset="0"/>
              </a:rPr>
              <a:t>-tooltip</a:t>
            </a:r>
            <a:endParaRPr lang="en-US" sz="3200" b="0" dirty="0">
              <a:solidFill>
                <a:srgbClr val="D4D4D4"/>
              </a:solidFill>
              <a:effectLst/>
              <a:latin typeface="Fira Code" panose="020B08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80790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1150AD-E424-490F-A3E6-147D047AF505}"/>
              </a:ext>
            </a:extLst>
          </p:cNvPr>
          <p:cNvPicPr>
            <a:picLocks noChangeAspect="1"/>
          </p:cNvPicPr>
          <p:nvPr>
            <p:custDataLst>
              <p:custData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88884" y="-22188"/>
            <a:ext cx="3183776" cy="860893"/>
          </a:xfrm>
          <a:prstGeom prst="rect">
            <a:avLst/>
          </a:prstGeom>
        </p:spPr>
      </p:pic>
      <p:sp>
        <p:nvSpPr>
          <p:cNvPr id="5" name="AutoShape 4" descr="Serverless Vs Containers Deploy Speeds">
            <a:extLst>
              <a:ext uri="{FF2B5EF4-FFF2-40B4-BE49-F238E27FC236}">
                <a16:creationId xmlns:a16="http://schemas.microsoft.com/office/drawing/2014/main" id="{74838526-8A97-43C5-AA2E-50438D453F1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599" y="3276599"/>
            <a:ext cx="2719137" cy="2719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BE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9D87857-8B86-4E40-B4FD-6ECD4DA8B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2343" y="695968"/>
            <a:ext cx="11542512" cy="860893"/>
          </a:xfrm>
        </p:spPr>
        <p:txBody>
          <a:bodyPr/>
          <a:lstStyle/>
          <a:p>
            <a:r>
              <a:rPr lang="fr-BE" dirty="0"/>
              <a:t>First, I </a:t>
            </a:r>
            <a:r>
              <a:rPr lang="fr-BE" dirty="0" err="1"/>
              <a:t>tried</a:t>
            </a:r>
            <a:r>
              <a:rPr lang="fr-BE" dirty="0"/>
              <a:t> to trick </a:t>
            </a:r>
            <a:r>
              <a:rPr lang="fr-BE" dirty="0" err="1"/>
              <a:t>steven</a:t>
            </a:r>
            <a:endParaRPr lang="en-B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03C0B4F-9926-8DEA-49CC-0374A37336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8002" y="1686350"/>
            <a:ext cx="5631194" cy="4705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384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1150AD-E424-490F-A3E6-147D047AF505}"/>
              </a:ext>
            </a:extLst>
          </p:cNvPr>
          <p:cNvPicPr>
            <a:picLocks noChangeAspect="1"/>
          </p:cNvPicPr>
          <p:nvPr>
            <p:custDataLst>
              <p:custData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88884" y="-22188"/>
            <a:ext cx="3183776" cy="860893"/>
          </a:xfrm>
          <a:prstGeom prst="rect">
            <a:avLst/>
          </a:prstGeom>
        </p:spPr>
      </p:pic>
      <p:sp>
        <p:nvSpPr>
          <p:cNvPr id="5" name="AutoShape 4" descr="Serverless Vs Containers Deploy Speeds">
            <a:extLst>
              <a:ext uri="{FF2B5EF4-FFF2-40B4-BE49-F238E27FC236}">
                <a16:creationId xmlns:a16="http://schemas.microsoft.com/office/drawing/2014/main" id="{74838526-8A97-43C5-AA2E-50438D453F1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599" y="3276599"/>
            <a:ext cx="2719137" cy="2719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BE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9D87857-8B86-4E40-B4FD-6ECD4DA8B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2343" y="695968"/>
            <a:ext cx="11542512" cy="860893"/>
          </a:xfrm>
        </p:spPr>
        <p:txBody>
          <a:bodyPr/>
          <a:lstStyle/>
          <a:p>
            <a:r>
              <a:rPr lang="fr-BE" dirty="0"/>
              <a:t>Performance issues?</a:t>
            </a:r>
            <a:endParaRPr lang="en-B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3876BE-B1A1-830D-0B3D-8A40F9C8E0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0426" y="2432728"/>
            <a:ext cx="11651147" cy="412060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3747854-AFC8-264B-9135-09837EE8FD95}"/>
              </a:ext>
            </a:extLst>
          </p:cNvPr>
          <p:cNvSpPr txBox="1"/>
          <p:nvPr/>
        </p:nvSpPr>
        <p:spPr>
          <a:xfrm>
            <a:off x="263862" y="1582740"/>
            <a:ext cx="116642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6 seconds for 100 invoices/rows</a:t>
            </a:r>
          </a:p>
        </p:txBody>
      </p:sp>
    </p:spTree>
    <p:extLst>
      <p:ext uri="{BB962C8B-B14F-4D97-AF65-F5344CB8AC3E}">
        <p14:creationId xmlns:p14="http://schemas.microsoft.com/office/powerpoint/2010/main" val="5333866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1150AD-E424-490F-A3E6-147D047AF505}"/>
              </a:ext>
            </a:extLst>
          </p:cNvPr>
          <p:cNvPicPr>
            <a:picLocks noChangeAspect="1"/>
          </p:cNvPicPr>
          <p:nvPr>
            <p:custDataLst>
              <p:custData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88884" y="-22188"/>
            <a:ext cx="3183776" cy="86089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9D87857-8B86-4E40-B4FD-6ECD4DA8B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2343" y="695968"/>
            <a:ext cx="11542512" cy="860893"/>
          </a:xfrm>
        </p:spPr>
        <p:txBody>
          <a:bodyPr/>
          <a:lstStyle/>
          <a:p>
            <a:r>
              <a:rPr lang="fr-BE" dirty="0" err="1"/>
              <a:t>Invoices</a:t>
            </a:r>
            <a:endParaRPr lang="en-B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45BC42-63B2-9B21-BC68-C4B2B0C08A19}"/>
              </a:ext>
            </a:extLst>
          </p:cNvPr>
          <p:cNvSpPr txBox="1"/>
          <p:nvPr/>
        </p:nvSpPr>
        <p:spPr>
          <a:xfrm>
            <a:off x="172344" y="2397948"/>
            <a:ext cx="1185833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Rendering </a:t>
            </a:r>
            <a:r>
              <a:rPr lang="en-US" sz="3200" b="1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100 invoices</a:t>
            </a:r>
            <a:r>
              <a:rPr lang="en-US" sz="32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takes </a:t>
            </a:r>
            <a:r>
              <a:rPr lang="en-US" sz="3200" b="1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6 seconds</a:t>
            </a:r>
            <a:r>
              <a:rPr lang="en-US" sz="32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.</a:t>
            </a:r>
          </a:p>
          <a:p>
            <a:pPr algn="ctr"/>
            <a:br>
              <a:rPr lang="en-US" sz="32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</a:br>
            <a:r>
              <a:rPr lang="en-US" sz="32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Well, that's not good. </a:t>
            </a:r>
          </a:p>
          <a:p>
            <a:endParaRPr lang="en-US" sz="32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B682C49-E56F-63DB-82BD-81D474CEAC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1606" y="1653019"/>
            <a:ext cx="5348786" cy="3998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715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1150AD-E424-490F-A3E6-147D047AF505}"/>
              </a:ext>
            </a:extLst>
          </p:cNvPr>
          <p:cNvPicPr>
            <a:picLocks noChangeAspect="1"/>
          </p:cNvPicPr>
          <p:nvPr>
            <p:custDataLst>
              <p:custData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88884" y="-22188"/>
            <a:ext cx="3183776" cy="86089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9D87857-8B86-4E40-B4FD-6ECD4DA8B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2343" y="695968"/>
            <a:ext cx="11542512" cy="860893"/>
          </a:xfrm>
        </p:spPr>
        <p:txBody>
          <a:bodyPr/>
          <a:lstStyle/>
          <a:p>
            <a:r>
              <a:rPr lang="fr-BE" dirty="0" err="1"/>
              <a:t>Invoices</a:t>
            </a:r>
            <a:endParaRPr lang="en-B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45BC42-63B2-9B21-BC68-C4B2B0C08A19}"/>
              </a:ext>
            </a:extLst>
          </p:cNvPr>
          <p:cNvSpPr txBox="1"/>
          <p:nvPr/>
        </p:nvSpPr>
        <p:spPr>
          <a:xfrm>
            <a:off x="14434" y="4349578"/>
            <a:ext cx="1185833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Rendering </a:t>
            </a:r>
            <a:r>
              <a:rPr lang="en-US" sz="3200" b="1" dirty="0" err="1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InvoiceWorkedDays</a:t>
            </a:r>
            <a:r>
              <a:rPr lang="en-US" sz="3200" b="1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takes 1sec</a:t>
            </a:r>
            <a:br>
              <a:rPr lang="en-US" sz="3200" b="1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</a:br>
            <a:r>
              <a:rPr lang="en-US" sz="2400" b="1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(for 100 rows)</a:t>
            </a:r>
            <a:endParaRPr lang="en-US" sz="3200" b="0" dirty="0">
              <a:solidFill>
                <a:srgbClr val="D4D4D4"/>
              </a:solidFill>
              <a:effectLst/>
              <a:latin typeface="Fira Code" panose="020B0809050000020004" pitchFamily="49" charset="0"/>
            </a:endParaRPr>
          </a:p>
          <a:p>
            <a:endParaRPr lang="en-US" sz="32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4A288A4-4045-0797-9260-233A91AE03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280" y="2000495"/>
            <a:ext cx="11280575" cy="1630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27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1150AD-E424-490F-A3E6-147D047AF505}"/>
              </a:ext>
            </a:extLst>
          </p:cNvPr>
          <p:cNvPicPr>
            <a:picLocks noChangeAspect="1"/>
          </p:cNvPicPr>
          <p:nvPr>
            <p:custDataLst>
              <p:custData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88884" y="-22188"/>
            <a:ext cx="3183776" cy="86089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9D87857-8B86-4E40-B4FD-6ECD4DA8B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2343" y="695968"/>
            <a:ext cx="11542512" cy="860893"/>
          </a:xfrm>
        </p:spPr>
        <p:txBody>
          <a:bodyPr/>
          <a:lstStyle/>
          <a:p>
            <a:r>
              <a:rPr lang="fr-BE" dirty="0" err="1"/>
              <a:t>Invoices</a:t>
            </a:r>
            <a:endParaRPr lang="en-BE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174147A-F9E9-4D77-4681-083B37F7F840}"/>
              </a:ext>
            </a:extLst>
          </p:cNvPr>
          <p:cNvSpPr txBox="1"/>
          <p:nvPr/>
        </p:nvSpPr>
        <p:spPr>
          <a:xfrm>
            <a:off x="263863" y="3099351"/>
            <a:ext cx="116642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DEMO 1</a:t>
            </a:r>
            <a:endParaRPr lang="en-BE" sz="32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A2A027-7C45-0BD3-5D3A-0E22E6C525F3}"/>
              </a:ext>
            </a:extLst>
          </p:cNvPr>
          <p:cNvSpPr txBox="1"/>
          <p:nvPr/>
        </p:nvSpPr>
        <p:spPr>
          <a:xfrm>
            <a:off x="172343" y="6396166"/>
            <a:ext cx="29225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profiling-0-start</a:t>
            </a:r>
          </a:p>
        </p:txBody>
      </p:sp>
    </p:spTree>
    <p:extLst>
      <p:ext uri="{BB962C8B-B14F-4D97-AF65-F5344CB8AC3E}">
        <p14:creationId xmlns:p14="http://schemas.microsoft.com/office/powerpoint/2010/main" val="30914400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1150AD-E424-490F-A3E6-147D047AF505}"/>
              </a:ext>
            </a:extLst>
          </p:cNvPr>
          <p:cNvPicPr>
            <a:picLocks noChangeAspect="1"/>
          </p:cNvPicPr>
          <p:nvPr>
            <p:custDataLst>
              <p:custData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88884" y="-22188"/>
            <a:ext cx="3183776" cy="86089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9D87857-8B86-4E40-B4FD-6ECD4DA8B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2343" y="695968"/>
            <a:ext cx="11542512" cy="860893"/>
          </a:xfrm>
        </p:spPr>
        <p:txBody>
          <a:bodyPr/>
          <a:lstStyle/>
          <a:p>
            <a:r>
              <a:rPr lang="fr-BE" dirty="0" err="1"/>
              <a:t>Invoices</a:t>
            </a:r>
            <a:r>
              <a:rPr lang="fr-BE" dirty="0"/>
              <a:t>: </a:t>
            </a:r>
            <a:r>
              <a:rPr lang="fr-BE" dirty="0" err="1"/>
              <a:t>Icons</a:t>
            </a:r>
            <a:endParaRPr lang="en-BE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20A189C-229C-8133-6E64-68BC562BC4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851937"/>
            <a:ext cx="12192000" cy="3791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3570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1150AD-E424-490F-A3E6-147D047AF505}"/>
              </a:ext>
            </a:extLst>
          </p:cNvPr>
          <p:cNvPicPr>
            <a:picLocks noChangeAspect="1"/>
          </p:cNvPicPr>
          <p:nvPr>
            <p:custDataLst>
              <p:custData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88884" y="-22188"/>
            <a:ext cx="3183776" cy="86089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9D87857-8B86-4E40-B4FD-6ECD4DA8B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2343" y="695968"/>
            <a:ext cx="11542512" cy="860893"/>
          </a:xfrm>
        </p:spPr>
        <p:txBody>
          <a:bodyPr/>
          <a:lstStyle/>
          <a:p>
            <a:r>
              <a:rPr lang="en-US" dirty="0"/>
              <a:t>Performance?</a:t>
            </a:r>
            <a:endParaRPr lang="en-B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45BC42-63B2-9B21-BC68-C4B2B0C08A19}"/>
              </a:ext>
            </a:extLst>
          </p:cNvPr>
          <p:cNvSpPr txBox="1"/>
          <p:nvPr/>
        </p:nvSpPr>
        <p:spPr>
          <a:xfrm>
            <a:off x="263863" y="1855342"/>
            <a:ext cx="1166427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It’s always the database</a:t>
            </a:r>
          </a:p>
          <a:p>
            <a:pPr algn="ctr"/>
            <a:r>
              <a:rPr lang="en-US" sz="3200" dirty="0"/>
              <a:t>If it’s not, it’s typically something unexpected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AB2CC97-976A-3AB9-2798-98D0DD334AF0}"/>
              </a:ext>
            </a:extLst>
          </p:cNvPr>
          <p:cNvSpPr txBox="1"/>
          <p:nvPr/>
        </p:nvSpPr>
        <p:spPr>
          <a:xfrm>
            <a:off x="263863" y="3386832"/>
            <a:ext cx="1166427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err="1"/>
              <a:t>confac</a:t>
            </a:r>
            <a:r>
              <a:rPr lang="en-US" sz="3200" dirty="0"/>
              <a:t> reads the entire </a:t>
            </a:r>
            <a:r>
              <a:rPr lang="en-US" sz="3200" dirty="0" err="1"/>
              <a:t>db</a:t>
            </a:r>
            <a:r>
              <a:rPr lang="en-US" sz="3200" dirty="0"/>
              <a:t> in memory at startup</a:t>
            </a:r>
            <a:br>
              <a:rPr lang="en-US" sz="3200" dirty="0"/>
            </a:br>
            <a:r>
              <a:rPr lang="en-US" sz="3200" dirty="0"/>
              <a:t>… so it’s not the database in this case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77B3C0-9F5F-4A1A-BBEF-55D32B9D1FEF}"/>
              </a:ext>
            </a:extLst>
          </p:cNvPr>
          <p:cNvSpPr txBox="1"/>
          <p:nvPr/>
        </p:nvSpPr>
        <p:spPr>
          <a:xfrm>
            <a:off x="263862" y="4918322"/>
            <a:ext cx="1166427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Which is good…</a:t>
            </a:r>
            <a:br>
              <a:rPr lang="en-US" sz="3200" dirty="0"/>
            </a:br>
            <a:r>
              <a:rPr lang="en-US" sz="3200" dirty="0"/>
              <a:t>Otherwise this would be a </a:t>
            </a:r>
            <a:r>
              <a:rPr lang="en-US" sz="3200" dirty="0" err="1"/>
              <a:t>db</a:t>
            </a:r>
            <a:r>
              <a:rPr lang="en-US" sz="3200" dirty="0"/>
              <a:t> perf session!</a:t>
            </a:r>
          </a:p>
        </p:txBody>
      </p:sp>
    </p:spTree>
    <p:extLst>
      <p:ext uri="{BB962C8B-B14F-4D97-AF65-F5344CB8AC3E}">
        <p14:creationId xmlns:p14="http://schemas.microsoft.com/office/powerpoint/2010/main" val="1459133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1150AD-E424-490F-A3E6-147D047AF505}"/>
              </a:ext>
            </a:extLst>
          </p:cNvPr>
          <p:cNvPicPr>
            <a:picLocks noChangeAspect="1"/>
          </p:cNvPicPr>
          <p:nvPr>
            <p:custDataLst>
              <p:custData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88884" y="-22188"/>
            <a:ext cx="3183776" cy="86089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9D87857-8B86-4E40-B4FD-6ECD4DA8B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2343" y="695968"/>
            <a:ext cx="11542512" cy="860893"/>
          </a:xfrm>
        </p:spPr>
        <p:txBody>
          <a:bodyPr/>
          <a:lstStyle/>
          <a:p>
            <a:r>
              <a:rPr lang="fr-BE" dirty="0" err="1"/>
              <a:t>Invoices</a:t>
            </a:r>
            <a:endParaRPr lang="en-B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45BC42-63B2-9B21-BC68-C4B2B0C08A19}"/>
              </a:ext>
            </a:extLst>
          </p:cNvPr>
          <p:cNvSpPr txBox="1"/>
          <p:nvPr/>
        </p:nvSpPr>
        <p:spPr>
          <a:xfrm>
            <a:off x="0" y="1756504"/>
            <a:ext cx="1185833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The easiest optimization is just not doing it</a:t>
            </a:r>
            <a:endParaRPr lang="en-US" sz="2800" b="0" dirty="0">
              <a:solidFill>
                <a:srgbClr val="D4D4D4"/>
              </a:solidFill>
              <a:effectLst/>
              <a:latin typeface="Fira Code" panose="020B0809050000020004" pitchFamily="49" charset="0"/>
            </a:endParaRPr>
          </a:p>
          <a:p>
            <a:endParaRPr lang="en-US" sz="2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57804BC-B061-4B63-5D04-1A79E542B2D0}"/>
              </a:ext>
            </a:extLst>
          </p:cNvPr>
          <p:cNvSpPr txBox="1"/>
          <p:nvPr/>
        </p:nvSpPr>
        <p:spPr>
          <a:xfrm>
            <a:off x="14434" y="2910254"/>
            <a:ext cx="1185833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 err="1"/>
              <a:t>InvoiceWorkedDays</a:t>
            </a:r>
            <a:r>
              <a:rPr lang="en-US" sz="2800" dirty="0"/>
              <a:t>: do not calculate holidays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 err="1"/>
              <a:t>InvoiceDownloadIcon</a:t>
            </a:r>
            <a:r>
              <a:rPr lang="en-US" sz="2800" b="1" dirty="0"/>
              <a:t> &amp; </a:t>
            </a:r>
            <a:r>
              <a:rPr lang="en-US" sz="2800" b="1" dirty="0" err="1"/>
              <a:t>InvoicePreviewIcon</a:t>
            </a:r>
            <a:r>
              <a:rPr lang="en-US" sz="2800" dirty="0"/>
              <a:t>: </a:t>
            </a:r>
            <a:r>
              <a:rPr lang="en-US" sz="2800" dirty="0" err="1"/>
              <a:t>useProjectMonthFromInvoice</a:t>
            </a:r>
            <a:r>
              <a:rPr lang="en-US" sz="2800" dirty="0"/>
              <a:t> calculated for all invoices</a:t>
            </a:r>
          </a:p>
        </p:txBody>
      </p:sp>
      <p:pic>
        <p:nvPicPr>
          <p:cNvPr id="3" name="Picture 2" descr="Clock PNG, Clock Transparent Background - FreeIconsPNG">
            <a:extLst>
              <a:ext uri="{FF2B5EF4-FFF2-40B4-BE49-F238E27FC236}">
                <a16:creationId xmlns:a16="http://schemas.microsoft.com/office/drawing/2014/main" id="{75038D60-B9E9-4973-3EA7-3BB7E63B44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7110" y="175390"/>
            <a:ext cx="736980" cy="736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D8405E8-6077-1122-F155-8CE8071EF1F4}"/>
              </a:ext>
            </a:extLst>
          </p:cNvPr>
          <p:cNvSpPr txBox="1"/>
          <p:nvPr/>
        </p:nvSpPr>
        <p:spPr>
          <a:xfrm>
            <a:off x="9975077" y="245914"/>
            <a:ext cx="2044580" cy="5927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07000"/>
              </a:lnSpc>
            </a:pP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6s </a:t>
            </a: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 2s</a:t>
            </a:r>
            <a:endParaRPr lang="en-BE" sz="3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76163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1150AD-E424-490F-A3E6-147D047AF505}"/>
              </a:ext>
            </a:extLst>
          </p:cNvPr>
          <p:cNvPicPr>
            <a:picLocks noChangeAspect="1"/>
          </p:cNvPicPr>
          <p:nvPr>
            <p:custDataLst>
              <p:custData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88884" y="-22188"/>
            <a:ext cx="3183776" cy="86089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9D87857-8B86-4E40-B4FD-6ECD4DA8B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2343" y="695968"/>
            <a:ext cx="11542512" cy="860893"/>
          </a:xfrm>
        </p:spPr>
        <p:txBody>
          <a:bodyPr/>
          <a:lstStyle/>
          <a:p>
            <a:r>
              <a:rPr lang="fr-BE" dirty="0" err="1"/>
              <a:t>Invoices</a:t>
            </a:r>
            <a:r>
              <a:rPr lang="fr-BE" dirty="0"/>
              <a:t>: </a:t>
            </a:r>
            <a:r>
              <a:rPr lang="fr-BE" dirty="0" err="1"/>
              <a:t>With</a:t>
            </a:r>
            <a:r>
              <a:rPr lang="fr-BE" dirty="0"/>
              <a:t> Claim</a:t>
            </a:r>
            <a:endParaRPr lang="en-B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BD74D5F-224B-0FE4-2EEF-BFA99A2327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490749"/>
            <a:ext cx="12192000" cy="249657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D786B48-FA3A-8A87-9804-CC869C8B4DAF}"/>
              </a:ext>
            </a:extLst>
          </p:cNvPr>
          <p:cNvSpPr txBox="1"/>
          <p:nvPr/>
        </p:nvSpPr>
        <p:spPr>
          <a:xfrm>
            <a:off x="172343" y="1762195"/>
            <a:ext cx="118583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Profiler: </a:t>
            </a:r>
            <a:r>
              <a:rPr lang="en-US" sz="2800" dirty="0" err="1"/>
              <a:t>Flamegraph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458585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1150AD-E424-490F-A3E6-147D047AF505}"/>
              </a:ext>
            </a:extLst>
          </p:cNvPr>
          <p:cNvPicPr>
            <a:picLocks noChangeAspect="1"/>
          </p:cNvPicPr>
          <p:nvPr>
            <p:custDataLst>
              <p:custData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88884" y="-22188"/>
            <a:ext cx="3183776" cy="86089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9D87857-8B86-4E40-B4FD-6ECD4DA8B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2343" y="695968"/>
            <a:ext cx="11542512" cy="860893"/>
          </a:xfrm>
        </p:spPr>
        <p:txBody>
          <a:bodyPr/>
          <a:lstStyle/>
          <a:p>
            <a:r>
              <a:rPr lang="fr-BE" dirty="0" err="1"/>
              <a:t>Invoices</a:t>
            </a:r>
            <a:r>
              <a:rPr lang="fr-BE" dirty="0"/>
              <a:t>: </a:t>
            </a:r>
            <a:r>
              <a:rPr lang="fr-BE" dirty="0" err="1"/>
              <a:t>With</a:t>
            </a:r>
            <a:r>
              <a:rPr lang="fr-BE" dirty="0"/>
              <a:t> Claim</a:t>
            </a:r>
            <a:endParaRPr lang="en-BE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786B48-FA3A-8A87-9804-CC869C8B4DAF}"/>
              </a:ext>
            </a:extLst>
          </p:cNvPr>
          <p:cNvSpPr txBox="1"/>
          <p:nvPr/>
        </p:nvSpPr>
        <p:spPr>
          <a:xfrm>
            <a:off x="172343" y="1762195"/>
            <a:ext cx="118583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Profiler: Ranked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D3FDF78-4847-EE57-44C1-2F931CC349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757144"/>
            <a:ext cx="12192000" cy="1562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3084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1150AD-E424-490F-A3E6-147D047AF505}"/>
              </a:ext>
            </a:extLst>
          </p:cNvPr>
          <p:cNvPicPr>
            <a:picLocks noChangeAspect="1"/>
          </p:cNvPicPr>
          <p:nvPr>
            <p:custDataLst>
              <p:custData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88884" y="-22188"/>
            <a:ext cx="3183776" cy="86089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9D87857-8B86-4E40-B4FD-6ECD4DA8B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2343" y="695968"/>
            <a:ext cx="11542512" cy="860893"/>
          </a:xfrm>
        </p:spPr>
        <p:txBody>
          <a:bodyPr/>
          <a:lstStyle/>
          <a:p>
            <a:r>
              <a:rPr lang="fr-BE" dirty="0" err="1"/>
              <a:t>Invoices</a:t>
            </a:r>
            <a:endParaRPr lang="en-B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45BC42-63B2-9B21-BC68-C4B2B0C08A19}"/>
              </a:ext>
            </a:extLst>
          </p:cNvPr>
          <p:cNvSpPr txBox="1"/>
          <p:nvPr/>
        </p:nvSpPr>
        <p:spPr>
          <a:xfrm>
            <a:off x="0" y="1756504"/>
            <a:ext cx="1185833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I/O operations are expensive</a:t>
            </a:r>
            <a:endParaRPr lang="en-US" sz="2800" b="0" dirty="0">
              <a:solidFill>
                <a:srgbClr val="D4D4D4"/>
              </a:solidFill>
              <a:effectLst/>
              <a:latin typeface="Fira Code" panose="020B0809050000020004" pitchFamily="49" charset="0"/>
            </a:endParaRPr>
          </a:p>
          <a:p>
            <a:endParaRPr lang="en-US" sz="2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57804BC-B061-4B63-5D04-1A79E542B2D0}"/>
              </a:ext>
            </a:extLst>
          </p:cNvPr>
          <p:cNvSpPr txBox="1"/>
          <p:nvPr/>
        </p:nvSpPr>
        <p:spPr>
          <a:xfrm>
            <a:off x="14434" y="2910254"/>
            <a:ext cx="1185833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 err="1"/>
              <a:t>AuthService</a:t>
            </a:r>
            <a:r>
              <a:rPr lang="en-US" sz="2800" b="1" dirty="0"/>
              <a:t>:</a:t>
            </a:r>
            <a:br>
              <a:rPr lang="en-US" sz="2800" b="1" dirty="0"/>
            </a:br>
            <a:r>
              <a:rPr lang="en-US" sz="2800" dirty="0"/>
              <a:t>Accessed </a:t>
            </a:r>
            <a:r>
              <a:rPr lang="en-US" sz="2800" dirty="0" err="1"/>
              <a:t>localStorage</a:t>
            </a:r>
            <a:r>
              <a:rPr lang="en-US" sz="2800" dirty="0"/>
              <a:t> for all operations.</a:t>
            </a:r>
          </a:p>
        </p:txBody>
      </p:sp>
      <p:pic>
        <p:nvPicPr>
          <p:cNvPr id="3" name="Picture 2" descr="Clock PNG, Clock Transparent Background - FreeIconsPNG">
            <a:extLst>
              <a:ext uri="{FF2B5EF4-FFF2-40B4-BE49-F238E27FC236}">
                <a16:creationId xmlns:a16="http://schemas.microsoft.com/office/drawing/2014/main" id="{75038D60-B9E9-4973-3EA7-3BB7E63B44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0949" y="173819"/>
            <a:ext cx="736980" cy="736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D8405E8-6077-1122-F155-8CE8071EF1F4}"/>
              </a:ext>
            </a:extLst>
          </p:cNvPr>
          <p:cNvSpPr txBox="1"/>
          <p:nvPr/>
        </p:nvSpPr>
        <p:spPr>
          <a:xfrm>
            <a:off x="9097110" y="245914"/>
            <a:ext cx="2922547" cy="5927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07000"/>
              </a:lnSpc>
            </a:pP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2s </a:t>
            </a: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 360ms</a:t>
            </a:r>
            <a:endParaRPr lang="en-BE" sz="3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85809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1150AD-E424-490F-A3E6-147D047AF505}"/>
              </a:ext>
            </a:extLst>
          </p:cNvPr>
          <p:cNvPicPr>
            <a:picLocks noChangeAspect="1"/>
          </p:cNvPicPr>
          <p:nvPr>
            <p:custDataLst>
              <p:custData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88884" y="-22188"/>
            <a:ext cx="3183776" cy="86089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9D87857-8B86-4E40-B4FD-6ECD4DA8B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2343" y="695968"/>
            <a:ext cx="11542512" cy="860893"/>
          </a:xfrm>
        </p:spPr>
        <p:txBody>
          <a:bodyPr/>
          <a:lstStyle/>
          <a:p>
            <a:r>
              <a:rPr lang="fr-BE" dirty="0" err="1"/>
              <a:t>Invoices</a:t>
            </a:r>
            <a:endParaRPr lang="en-B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45BC42-63B2-9B21-BC68-C4B2B0C08A19}"/>
              </a:ext>
            </a:extLst>
          </p:cNvPr>
          <p:cNvSpPr txBox="1"/>
          <p:nvPr/>
        </p:nvSpPr>
        <p:spPr>
          <a:xfrm>
            <a:off x="0" y="2275017"/>
            <a:ext cx="1185833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D4D4D4"/>
                </a:solidFill>
                <a:latin typeface="Fira Code" panose="020B0809050000020004" pitchFamily="49" charset="0"/>
              </a:rPr>
              <a:t>360ms. Not great but good enough for now.</a:t>
            </a:r>
          </a:p>
          <a:p>
            <a:pPr algn="ctr"/>
            <a:endParaRPr lang="en-US" sz="2800" b="1" dirty="0">
              <a:solidFill>
                <a:srgbClr val="D4D4D4"/>
              </a:solidFill>
              <a:effectLst/>
              <a:latin typeface="Fira Code" panose="020B0809050000020004" pitchFamily="49" charset="0"/>
            </a:endParaRPr>
          </a:p>
          <a:p>
            <a:pPr algn="ctr"/>
            <a:r>
              <a:rPr lang="en-US" sz="2800" b="1" dirty="0">
                <a:solidFill>
                  <a:srgbClr val="D4D4D4"/>
                </a:solidFill>
                <a:latin typeface="Fira Code" panose="020B0809050000020004" pitchFamily="49" charset="0"/>
              </a:rPr>
              <a:t>Because this was the warmup…</a:t>
            </a:r>
            <a:br>
              <a:rPr lang="en-US" sz="2800" b="1" dirty="0">
                <a:solidFill>
                  <a:srgbClr val="D4D4D4"/>
                </a:solidFill>
                <a:latin typeface="Fira Code" panose="020B0809050000020004" pitchFamily="49" charset="0"/>
              </a:rPr>
            </a:br>
            <a:br>
              <a:rPr lang="en-US" sz="2800" b="1" dirty="0">
                <a:solidFill>
                  <a:srgbClr val="D4D4D4"/>
                </a:solidFill>
                <a:latin typeface="Fira Code" panose="020B0809050000020004" pitchFamily="49" charset="0"/>
              </a:rPr>
            </a:br>
            <a:r>
              <a:rPr lang="en-US" sz="2800" b="1" dirty="0">
                <a:solidFill>
                  <a:srgbClr val="D4D4D4"/>
                </a:solidFill>
                <a:latin typeface="Fira Code" panose="020B0809050000020004" pitchFamily="49" charset="0"/>
              </a:rPr>
              <a:t>There is another screen…</a:t>
            </a:r>
            <a:endParaRPr lang="en-US" sz="2800" b="0" dirty="0">
              <a:solidFill>
                <a:srgbClr val="D4D4D4"/>
              </a:solidFill>
              <a:effectLst/>
              <a:latin typeface="Fira Code" panose="020B0809050000020004" pitchFamily="49" charset="0"/>
            </a:endParaRPr>
          </a:p>
          <a:p>
            <a:endParaRPr lang="en-US" sz="2800" dirty="0"/>
          </a:p>
        </p:txBody>
      </p:sp>
      <p:pic>
        <p:nvPicPr>
          <p:cNvPr id="3" name="Picture 2" descr="Clock PNG, Clock Transparent Background - FreeIconsPNG">
            <a:extLst>
              <a:ext uri="{FF2B5EF4-FFF2-40B4-BE49-F238E27FC236}">
                <a16:creationId xmlns:a16="http://schemas.microsoft.com/office/drawing/2014/main" id="{75038D60-B9E9-4973-3EA7-3BB7E63B44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2773" y="201115"/>
            <a:ext cx="736980" cy="736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D8405E8-6077-1122-F155-8CE8071EF1F4}"/>
              </a:ext>
            </a:extLst>
          </p:cNvPr>
          <p:cNvSpPr txBox="1"/>
          <p:nvPr/>
        </p:nvSpPr>
        <p:spPr>
          <a:xfrm>
            <a:off x="10648934" y="273210"/>
            <a:ext cx="1370723" cy="5927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07000"/>
              </a:lnSpc>
            </a:pP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360ms</a:t>
            </a:r>
            <a:endParaRPr lang="en-BE" sz="3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19973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1150AD-E424-490F-A3E6-147D047AF505}"/>
              </a:ext>
            </a:extLst>
          </p:cNvPr>
          <p:cNvPicPr>
            <a:picLocks noChangeAspect="1"/>
          </p:cNvPicPr>
          <p:nvPr>
            <p:custDataLst>
              <p:custData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88884" y="-22188"/>
            <a:ext cx="3183776" cy="86089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9D87857-8B86-4E40-B4FD-6ECD4DA8B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2343" y="695968"/>
            <a:ext cx="11542512" cy="860893"/>
          </a:xfrm>
        </p:spPr>
        <p:txBody>
          <a:bodyPr/>
          <a:lstStyle/>
          <a:p>
            <a:r>
              <a:rPr lang="fr-BE" dirty="0"/>
              <a:t>The </a:t>
            </a:r>
            <a:r>
              <a:rPr lang="fr-BE" dirty="0" err="1"/>
              <a:t>other</a:t>
            </a:r>
            <a:r>
              <a:rPr lang="fr-BE" dirty="0"/>
              <a:t> screen</a:t>
            </a:r>
            <a:endParaRPr lang="en-BE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CAB3001-8AFB-FA4C-192A-8326352E11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6732" y="1556861"/>
            <a:ext cx="10138536" cy="5052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3433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1150AD-E424-490F-A3E6-147D047AF505}"/>
              </a:ext>
            </a:extLst>
          </p:cNvPr>
          <p:cNvPicPr>
            <a:picLocks noChangeAspect="1"/>
          </p:cNvPicPr>
          <p:nvPr>
            <p:custDataLst>
              <p:custData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88884" y="-22188"/>
            <a:ext cx="3183776" cy="86089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9D87857-8B86-4E40-B4FD-6ECD4DA8B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2343" y="695968"/>
            <a:ext cx="11542512" cy="860893"/>
          </a:xfrm>
        </p:spPr>
        <p:txBody>
          <a:bodyPr/>
          <a:lstStyle/>
          <a:p>
            <a:r>
              <a:rPr lang="fr-BE" dirty="0"/>
              <a:t>Project </a:t>
            </a:r>
            <a:r>
              <a:rPr lang="fr-BE" dirty="0" err="1"/>
              <a:t>Months</a:t>
            </a:r>
            <a:endParaRPr lang="en-B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45BC42-63B2-9B21-BC68-C4B2B0C08A19}"/>
              </a:ext>
            </a:extLst>
          </p:cNvPr>
          <p:cNvSpPr txBox="1"/>
          <p:nvPr/>
        </p:nvSpPr>
        <p:spPr>
          <a:xfrm>
            <a:off x="0" y="1710751"/>
            <a:ext cx="118583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It’s disastrous</a:t>
            </a:r>
            <a:endParaRPr lang="en-US" sz="2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57804BC-B061-4B63-5D04-1A79E542B2D0}"/>
              </a:ext>
            </a:extLst>
          </p:cNvPr>
          <p:cNvSpPr txBox="1"/>
          <p:nvPr/>
        </p:nvSpPr>
        <p:spPr>
          <a:xfrm>
            <a:off x="505753" y="2624399"/>
            <a:ext cx="1185833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Everything is re-rendered whenever a </a:t>
            </a:r>
            <a:r>
              <a:rPr lang="en-US" sz="2800" b="1" dirty="0" err="1"/>
              <a:t>projectMonth</a:t>
            </a:r>
            <a:r>
              <a:rPr lang="en-US" sz="2800" b="1" dirty="0"/>
              <a:t> gets collapsed/opened.</a:t>
            </a:r>
            <a:br>
              <a:rPr lang="en-US" sz="2800" b="1" dirty="0"/>
            </a:br>
            <a:r>
              <a:rPr lang="en-US" sz="2800" b="1" dirty="0">
                <a:sym typeface="Wingdings" panose="05000000000000000000" pitchFamily="2" charset="2"/>
              </a:rPr>
              <a:t> </a:t>
            </a:r>
            <a:r>
              <a:rPr lang="en-US" sz="2800" dirty="0"/>
              <a:t>Opening more and more </a:t>
            </a:r>
            <a:r>
              <a:rPr lang="en-US" sz="2800" dirty="0" err="1"/>
              <a:t>projectMonths</a:t>
            </a:r>
            <a:r>
              <a:rPr lang="en-US" sz="2800" dirty="0"/>
              <a:t> gets slower and slower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569C33-4D09-37F5-C566-71E87690227E}"/>
              </a:ext>
            </a:extLst>
          </p:cNvPr>
          <p:cNvSpPr txBox="1"/>
          <p:nvPr/>
        </p:nvSpPr>
        <p:spPr>
          <a:xfrm>
            <a:off x="543855" y="4565112"/>
            <a:ext cx="1110429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Filters are remembered between route changes</a:t>
            </a:r>
            <a:br>
              <a:rPr lang="en-US" sz="2800" b="1" dirty="0"/>
            </a:br>
            <a:r>
              <a:rPr lang="en-US" sz="2800" dirty="0">
                <a:sym typeface="Wingdings" panose="05000000000000000000" pitchFamily="2" charset="2"/>
              </a:rPr>
              <a:t> Navigating back can be painfully slow when many </a:t>
            </a:r>
            <a:r>
              <a:rPr lang="en-US" sz="2800" dirty="0" err="1">
                <a:sym typeface="Wingdings" panose="05000000000000000000" pitchFamily="2" charset="2"/>
              </a:rPr>
              <a:t>projectMonths</a:t>
            </a:r>
            <a:r>
              <a:rPr lang="en-US" sz="2800" dirty="0">
                <a:sym typeface="Wingdings" panose="05000000000000000000" pitchFamily="2" charset="2"/>
              </a:rPr>
              <a:t> are opened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870084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1150AD-E424-490F-A3E6-147D047AF505}"/>
              </a:ext>
            </a:extLst>
          </p:cNvPr>
          <p:cNvPicPr>
            <a:picLocks noChangeAspect="1"/>
          </p:cNvPicPr>
          <p:nvPr>
            <p:custDataLst>
              <p:custData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88884" y="-22188"/>
            <a:ext cx="3183776" cy="86089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9D87857-8B86-4E40-B4FD-6ECD4DA8B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2343" y="695968"/>
            <a:ext cx="11542512" cy="860893"/>
          </a:xfrm>
        </p:spPr>
        <p:txBody>
          <a:bodyPr/>
          <a:lstStyle/>
          <a:p>
            <a:r>
              <a:rPr lang="fr-BE" dirty="0"/>
              <a:t>Project </a:t>
            </a:r>
            <a:r>
              <a:rPr lang="fr-BE" dirty="0" err="1"/>
              <a:t>Months</a:t>
            </a:r>
            <a:endParaRPr lang="en-B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45BC42-63B2-9B21-BC68-C4B2B0C08A19}"/>
              </a:ext>
            </a:extLst>
          </p:cNvPr>
          <p:cNvSpPr txBox="1"/>
          <p:nvPr/>
        </p:nvSpPr>
        <p:spPr>
          <a:xfrm>
            <a:off x="0" y="1756504"/>
            <a:ext cx="1185833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So, how bad are we talking here?</a:t>
            </a:r>
          </a:p>
          <a:p>
            <a:pPr algn="ctr"/>
            <a:r>
              <a:rPr lang="en-US" sz="2800" dirty="0">
                <a:solidFill>
                  <a:srgbClr val="D4D4D4"/>
                </a:solidFill>
                <a:latin typeface="Fira Code" panose="020B0809050000020004" pitchFamily="49" charset="0"/>
              </a:rPr>
              <a:t>18 months &amp; 718 projects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57804BC-B061-4B63-5D04-1A79E542B2D0}"/>
              </a:ext>
            </a:extLst>
          </p:cNvPr>
          <p:cNvSpPr txBox="1"/>
          <p:nvPr/>
        </p:nvSpPr>
        <p:spPr>
          <a:xfrm>
            <a:off x="361277" y="3082730"/>
            <a:ext cx="664443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First opened with 38 projects: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2nd with 38: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 3rd with 76: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 4th with 74: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 all opened: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 renavigate with all opened: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4D3577-23AF-0E99-EC89-8BC13886FE2C}"/>
              </a:ext>
            </a:extLst>
          </p:cNvPr>
          <p:cNvSpPr txBox="1"/>
          <p:nvPr/>
        </p:nvSpPr>
        <p:spPr>
          <a:xfrm>
            <a:off x="6689189" y="3054594"/>
            <a:ext cx="225786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E6820E"/>
                </a:solidFill>
              </a:rPr>
              <a:t>350ms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FA431B-5DAA-337D-5BFA-E19F2033CAC2}"/>
              </a:ext>
            </a:extLst>
          </p:cNvPr>
          <p:cNvSpPr txBox="1"/>
          <p:nvPr/>
        </p:nvSpPr>
        <p:spPr>
          <a:xfrm>
            <a:off x="3275428" y="3525558"/>
            <a:ext cx="190851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3600" b="1">
                <a:solidFill>
                  <a:srgbClr val="E6820E"/>
                </a:solidFill>
              </a:defRPr>
            </a:lvl1pPr>
          </a:lstStyle>
          <a:p>
            <a:r>
              <a:rPr lang="en-US" dirty="0"/>
              <a:t>660ms</a:t>
            </a:r>
            <a:endParaRPr lang="en-BE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A2B0A05-CD14-822B-1EAD-57D081A68AC0}"/>
              </a:ext>
            </a:extLst>
          </p:cNvPr>
          <p:cNvSpPr txBox="1"/>
          <p:nvPr/>
        </p:nvSpPr>
        <p:spPr>
          <a:xfrm>
            <a:off x="3045657" y="4016956"/>
            <a:ext cx="206091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3600" b="1">
                <a:solidFill>
                  <a:srgbClr val="E6820E"/>
                </a:solidFill>
              </a:defRPr>
            </a:lvl1pPr>
          </a:lstStyle>
          <a:p>
            <a:r>
              <a:rPr lang="en-US" dirty="0">
                <a:solidFill>
                  <a:srgbClr val="FF0000"/>
                </a:solidFill>
              </a:rPr>
              <a:t>950ms</a:t>
            </a:r>
            <a:endParaRPr lang="en-BE" dirty="0">
              <a:solidFill>
                <a:srgbClr val="FF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9C05BD8-8DDB-B4F1-23C8-540A080DD13E}"/>
              </a:ext>
            </a:extLst>
          </p:cNvPr>
          <p:cNvSpPr txBox="1"/>
          <p:nvPr/>
        </p:nvSpPr>
        <p:spPr>
          <a:xfrm>
            <a:off x="3066756" y="4503657"/>
            <a:ext cx="17303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3600" b="1">
                <a:solidFill>
                  <a:srgbClr val="FF0000"/>
                </a:solidFill>
              </a:defRPr>
            </a:lvl1pPr>
          </a:lstStyle>
          <a:p>
            <a:r>
              <a:rPr lang="en-US" dirty="0"/>
              <a:t>1.2s</a:t>
            </a:r>
            <a:endParaRPr lang="en-BE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2FE689C-1CBE-B20A-527F-649B71CB1DAE}"/>
              </a:ext>
            </a:extLst>
          </p:cNvPr>
          <p:cNvSpPr txBox="1"/>
          <p:nvPr/>
        </p:nvSpPr>
        <p:spPr>
          <a:xfrm>
            <a:off x="3179300" y="5026010"/>
            <a:ext cx="108321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3600" b="1">
                <a:solidFill>
                  <a:srgbClr val="E6820E"/>
                </a:solidFill>
              </a:defRPr>
            </a:lvl1pPr>
          </a:lstStyle>
          <a:p>
            <a:r>
              <a:rPr lang="en-US" dirty="0">
                <a:solidFill>
                  <a:srgbClr val="FF0000"/>
                </a:solidFill>
              </a:rPr>
              <a:t>5s</a:t>
            </a:r>
            <a:endParaRPr lang="en-BE" dirty="0">
              <a:solidFill>
                <a:srgbClr val="FF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F48FEB1-28D8-6B15-2EE6-09798418EB3C}"/>
              </a:ext>
            </a:extLst>
          </p:cNvPr>
          <p:cNvSpPr txBox="1"/>
          <p:nvPr/>
        </p:nvSpPr>
        <p:spPr>
          <a:xfrm>
            <a:off x="6393766" y="5475239"/>
            <a:ext cx="142787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FF0000"/>
                </a:solidFill>
              </a:rPr>
              <a:t>4.4s</a:t>
            </a:r>
            <a:endParaRPr lang="en-BE" sz="3600" b="1" dirty="0">
              <a:solidFill>
                <a:srgbClr val="FF0000"/>
              </a:solidFill>
            </a:endParaRPr>
          </a:p>
        </p:txBody>
      </p:sp>
      <p:pic>
        <p:nvPicPr>
          <p:cNvPr id="7" name="Picture 2" descr="Performance Testing memes | MyLoadTest">
            <a:extLst>
              <a:ext uri="{FF2B5EF4-FFF2-40B4-BE49-F238E27FC236}">
                <a16:creationId xmlns:a16="http://schemas.microsoft.com/office/drawing/2014/main" id="{07BC2F82-C160-1172-62B4-C8EFACF0DB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3144" y="695968"/>
            <a:ext cx="7125712" cy="5361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11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7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/>
      <p:bldP spid="12" grpId="0"/>
      <p:bldP spid="14" grpId="0"/>
      <p:bldP spid="16" grpId="0"/>
      <p:bldP spid="18" grpId="0"/>
      <p:bldP spid="20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1150AD-E424-490F-A3E6-147D047AF505}"/>
              </a:ext>
            </a:extLst>
          </p:cNvPr>
          <p:cNvPicPr>
            <a:picLocks noChangeAspect="1"/>
          </p:cNvPicPr>
          <p:nvPr>
            <p:custDataLst>
              <p:custData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88884" y="-22188"/>
            <a:ext cx="3183776" cy="86089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9D87857-8B86-4E40-B4FD-6ECD4DA8B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2343" y="695968"/>
            <a:ext cx="11542512" cy="860893"/>
          </a:xfrm>
        </p:spPr>
        <p:txBody>
          <a:bodyPr/>
          <a:lstStyle/>
          <a:p>
            <a:r>
              <a:rPr lang="fr-BE" dirty="0"/>
              <a:t>Project </a:t>
            </a:r>
            <a:r>
              <a:rPr lang="fr-BE" dirty="0" err="1"/>
              <a:t>Months</a:t>
            </a:r>
            <a:endParaRPr lang="en-BE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174147A-F9E9-4D77-4681-083B37F7F840}"/>
              </a:ext>
            </a:extLst>
          </p:cNvPr>
          <p:cNvSpPr txBox="1"/>
          <p:nvPr/>
        </p:nvSpPr>
        <p:spPr>
          <a:xfrm>
            <a:off x="263863" y="3099351"/>
            <a:ext cx="116642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DEMO 2</a:t>
            </a:r>
            <a:endParaRPr lang="en-BE" sz="32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A2A027-7C45-0BD3-5D3A-0E22E6C525F3}"/>
              </a:ext>
            </a:extLst>
          </p:cNvPr>
          <p:cNvSpPr txBox="1"/>
          <p:nvPr/>
        </p:nvSpPr>
        <p:spPr>
          <a:xfrm>
            <a:off x="172343" y="6396166"/>
            <a:ext cx="66221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>
                <a:solidFill>
                  <a:srgbClr val="D4D4D4"/>
                </a:solidFill>
                <a:latin typeface="Fira Code" panose="020B0809050000020004" pitchFamily="49" charset="0"/>
              </a:rPr>
              <a:t>profiling-3-PM-Footers-start</a:t>
            </a:r>
          </a:p>
        </p:txBody>
      </p:sp>
    </p:spTree>
    <p:extLst>
      <p:ext uri="{BB962C8B-B14F-4D97-AF65-F5344CB8AC3E}">
        <p14:creationId xmlns:p14="http://schemas.microsoft.com/office/powerpoint/2010/main" val="15580814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1150AD-E424-490F-A3E6-147D047AF505}"/>
              </a:ext>
            </a:extLst>
          </p:cNvPr>
          <p:cNvPicPr>
            <a:picLocks noChangeAspect="1"/>
          </p:cNvPicPr>
          <p:nvPr>
            <p:custDataLst>
              <p:custData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88884" y="-22188"/>
            <a:ext cx="3183776" cy="86089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9D87857-8B86-4E40-B4FD-6ECD4DA8B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2343" y="695968"/>
            <a:ext cx="11542512" cy="860893"/>
          </a:xfrm>
        </p:spPr>
        <p:txBody>
          <a:bodyPr/>
          <a:lstStyle/>
          <a:p>
            <a:r>
              <a:rPr lang="fr-BE" dirty="0"/>
              <a:t>Project </a:t>
            </a:r>
            <a:r>
              <a:rPr lang="fr-BE" dirty="0" err="1"/>
              <a:t>Months</a:t>
            </a:r>
            <a:r>
              <a:rPr lang="fr-BE" dirty="0"/>
              <a:t>: </a:t>
            </a:r>
            <a:r>
              <a:rPr lang="fr-BE" dirty="0" err="1"/>
              <a:t>footers</a:t>
            </a:r>
            <a:endParaRPr lang="en-B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0254B2-4C6D-315A-58C1-6AAB32D0C3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8216" y="1945772"/>
            <a:ext cx="11456968" cy="3433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3755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1150AD-E424-490F-A3E6-147D047AF505}"/>
              </a:ext>
            </a:extLst>
          </p:cNvPr>
          <p:cNvPicPr>
            <a:picLocks noChangeAspect="1"/>
          </p:cNvPicPr>
          <p:nvPr>
            <p:custDataLst>
              <p:custData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88884" y="-22188"/>
            <a:ext cx="3183776" cy="86089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9D87857-8B86-4E40-B4FD-6ECD4DA8B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2343" y="695968"/>
            <a:ext cx="11542512" cy="860893"/>
          </a:xfrm>
        </p:spPr>
        <p:txBody>
          <a:bodyPr/>
          <a:lstStyle/>
          <a:p>
            <a:r>
              <a:rPr lang="en-US" dirty="0"/>
              <a:t>MENU</a:t>
            </a:r>
            <a:endParaRPr lang="en-B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45BC42-63B2-9B21-BC68-C4B2B0C08A19}"/>
              </a:ext>
            </a:extLst>
          </p:cNvPr>
          <p:cNvSpPr txBox="1"/>
          <p:nvPr/>
        </p:nvSpPr>
        <p:spPr>
          <a:xfrm>
            <a:off x="263863" y="1855342"/>
            <a:ext cx="11664273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dirty="0"/>
              <a:t>Introducing </a:t>
            </a:r>
            <a:r>
              <a:rPr lang="en-US" sz="4400" dirty="0" err="1"/>
              <a:t>confac</a:t>
            </a:r>
            <a:endParaRPr lang="en-US" sz="4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dirty="0"/>
              <a:t>Profiling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4400" dirty="0"/>
              <a:t>Part 1: Easy Pickings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4400" dirty="0"/>
              <a:t>Part 2: The Meaty Part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4400" dirty="0"/>
              <a:t>Part 3: Going Beyond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dirty="0"/>
              <a:t>The future of </a:t>
            </a:r>
            <a:r>
              <a:rPr lang="en-US" sz="4400" dirty="0" err="1"/>
              <a:t>confac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6817883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1150AD-E424-490F-A3E6-147D047AF505}"/>
              </a:ext>
            </a:extLst>
          </p:cNvPr>
          <p:cNvPicPr>
            <a:picLocks noChangeAspect="1"/>
          </p:cNvPicPr>
          <p:nvPr>
            <p:custDataLst>
              <p:custData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88884" y="-22188"/>
            <a:ext cx="3183776" cy="86089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9D87857-8B86-4E40-B4FD-6ECD4DA8B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2343" y="695968"/>
            <a:ext cx="11542512" cy="860893"/>
          </a:xfrm>
        </p:spPr>
        <p:txBody>
          <a:bodyPr/>
          <a:lstStyle/>
          <a:p>
            <a:r>
              <a:rPr lang="fr-BE" dirty="0"/>
              <a:t>Project </a:t>
            </a:r>
            <a:r>
              <a:rPr lang="fr-BE" dirty="0" err="1"/>
              <a:t>Months</a:t>
            </a:r>
            <a:r>
              <a:rPr lang="fr-BE" dirty="0"/>
              <a:t>: </a:t>
            </a:r>
            <a:r>
              <a:rPr lang="fr-BE" dirty="0" err="1"/>
              <a:t>footers</a:t>
            </a:r>
            <a:endParaRPr lang="en-BE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6F8E201-74F2-9961-BE83-0225147F1B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" y="2370756"/>
            <a:ext cx="14152020" cy="2456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9879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1150AD-E424-490F-A3E6-147D047AF505}"/>
              </a:ext>
            </a:extLst>
          </p:cNvPr>
          <p:cNvPicPr>
            <a:picLocks noChangeAspect="1"/>
          </p:cNvPicPr>
          <p:nvPr>
            <p:custDataLst>
              <p:custData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88884" y="-22188"/>
            <a:ext cx="3183776" cy="86089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9D87857-8B86-4E40-B4FD-6ECD4DA8B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2343" y="695968"/>
            <a:ext cx="11542512" cy="860893"/>
          </a:xfrm>
        </p:spPr>
        <p:txBody>
          <a:bodyPr/>
          <a:lstStyle/>
          <a:p>
            <a:r>
              <a:rPr lang="fr-BE" dirty="0"/>
              <a:t>Project </a:t>
            </a:r>
            <a:r>
              <a:rPr lang="fr-BE" dirty="0" err="1"/>
              <a:t>Months</a:t>
            </a:r>
            <a:r>
              <a:rPr lang="fr-BE" dirty="0"/>
              <a:t>: </a:t>
            </a:r>
            <a:r>
              <a:rPr lang="fr-BE" dirty="0" err="1"/>
              <a:t>Holidays</a:t>
            </a:r>
            <a:endParaRPr lang="en-B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45BC42-63B2-9B21-BC68-C4B2B0C08A19}"/>
              </a:ext>
            </a:extLst>
          </p:cNvPr>
          <p:cNvSpPr txBox="1"/>
          <p:nvPr/>
        </p:nvSpPr>
        <p:spPr>
          <a:xfrm>
            <a:off x="0" y="1751797"/>
            <a:ext cx="118583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Don’t trust 3</a:t>
            </a:r>
            <a:r>
              <a:rPr lang="en-US" sz="2800" b="1" baseline="3000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rd</a:t>
            </a:r>
            <a:r>
              <a:rPr lang="en-US" sz="2800" b="1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Party Packages (to be performant)</a:t>
            </a:r>
            <a:endParaRPr lang="en-US" sz="2800" b="0" dirty="0">
              <a:solidFill>
                <a:srgbClr val="D4D4D4"/>
              </a:solidFill>
              <a:effectLst/>
              <a:latin typeface="Fira Code" panose="020B080905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57804BC-B061-4B63-5D04-1A79E542B2D0}"/>
              </a:ext>
            </a:extLst>
          </p:cNvPr>
          <p:cNvSpPr txBox="1"/>
          <p:nvPr/>
        </p:nvSpPr>
        <p:spPr>
          <a:xfrm>
            <a:off x="166835" y="2711055"/>
            <a:ext cx="1185833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Checking if a day is a holiday is slow?</a:t>
            </a:r>
          </a:p>
          <a:p>
            <a:pPr algn="ctr"/>
            <a:r>
              <a:rPr lang="en-US" sz="2800" dirty="0"/>
              <a:t>code is </a:t>
            </a:r>
            <a:r>
              <a:rPr lang="en-US" sz="2800" b="1" dirty="0"/>
              <a:t>tiny</a:t>
            </a:r>
            <a:r>
              <a:rPr lang="en-US" sz="2800" dirty="0"/>
              <a:t> (literally like 30 lines)</a:t>
            </a:r>
            <a:br>
              <a:rPr lang="en-US" sz="2800" dirty="0"/>
            </a:br>
            <a:r>
              <a:rPr lang="en-US" sz="2800" b="1" dirty="0"/>
              <a:t>but… the… dependencies </a:t>
            </a:r>
            <a:r>
              <a:rPr lang="en-US" sz="2800" dirty="0"/>
              <a:t>…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F707D9-56C8-7218-BCBE-104CDC3AC7DF}"/>
              </a:ext>
            </a:extLst>
          </p:cNvPr>
          <p:cNvSpPr txBox="1"/>
          <p:nvPr/>
        </p:nvSpPr>
        <p:spPr>
          <a:xfrm>
            <a:off x="172343" y="4392967"/>
            <a:ext cx="1185833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date-holidays-parser: 160kb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 err="1"/>
              <a:t>astronomia</a:t>
            </a:r>
            <a:r>
              <a:rPr lang="en-US" sz="2800" dirty="0"/>
              <a:t>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E6820E"/>
                </a:solidFill>
              </a:rPr>
              <a:t>/data: 8,6MB JS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/</a:t>
            </a:r>
            <a:r>
              <a:rPr lang="en-US" sz="2800" dirty="0" err="1"/>
              <a:t>src</a:t>
            </a:r>
            <a:r>
              <a:rPr lang="en-US" sz="2800" dirty="0"/>
              <a:t>: 500kb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/>
              <a:t>confac</a:t>
            </a:r>
            <a:r>
              <a:rPr lang="en-US" sz="2800" dirty="0"/>
              <a:t> itself is 500kb (</a:t>
            </a:r>
            <a:r>
              <a:rPr lang="en-US" sz="2800" dirty="0" err="1"/>
              <a:t>src</a:t>
            </a:r>
            <a:r>
              <a:rPr lang="en-US" sz="2800" dirty="0"/>
              <a:t> folder)</a:t>
            </a:r>
          </a:p>
        </p:txBody>
      </p:sp>
    </p:spTree>
    <p:extLst>
      <p:ext uri="{BB962C8B-B14F-4D97-AF65-F5344CB8AC3E}">
        <p14:creationId xmlns:p14="http://schemas.microsoft.com/office/powerpoint/2010/main" val="290059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1150AD-E424-490F-A3E6-147D047AF505}"/>
              </a:ext>
            </a:extLst>
          </p:cNvPr>
          <p:cNvPicPr>
            <a:picLocks noChangeAspect="1"/>
          </p:cNvPicPr>
          <p:nvPr>
            <p:custDataLst>
              <p:custData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88884" y="-22188"/>
            <a:ext cx="3183776" cy="86089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9D87857-8B86-4E40-B4FD-6ECD4DA8B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2343" y="695968"/>
            <a:ext cx="11542512" cy="860893"/>
          </a:xfrm>
        </p:spPr>
        <p:txBody>
          <a:bodyPr/>
          <a:lstStyle/>
          <a:p>
            <a:r>
              <a:rPr lang="fr-BE" dirty="0"/>
              <a:t>Date-</a:t>
            </a:r>
            <a:r>
              <a:rPr lang="fr-BE" dirty="0" err="1"/>
              <a:t>holidays</a:t>
            </a:r>
            <a:endParaRPr lang="en-B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45BC42-63B2-9B21-BC68-C4B2B0C08A19}"/>
              </a:ext>
            </a:extLst>
          </p:cNvPr>
          <p:cNvSpPr txBox="1"/>
          <p:nvPr/>
        </p:nvSpPr>
        <p:spPr>
          <a:xfrm>
            <a:off x="172343" y="1751797"/>
            <a:ext cx="118583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en-US" sz="2800" b="1" dirty="0">
                <a:solidFill>
                  <a:srgbClr val="D4D4D4"/>
                </a:solidFill>
                <a:latin typeface="Fira Code" panose="020B0809050000020004" pitchFamily="49" charset="0"/>
              </a:rPr>
              <a:t>It’s using classes, which are not </a:t>
            </a:r>
            <a:r>
              <a:rPr lang="en-US" sz="2800" b="1" dirty="0" err="1">
                <a:solidFill>
                  <a:srgbClr val="D4D4D4"/>
                </a:solidFill>
                <a:latin typeface="Fira Code" panose="020B0809050000020004" pitchFamily="49" charset="0"/>
              </a:rPr>
              <a:t>treeshakable</a:t>
            </a:r>
            <a:endParaRPr lang="en-US" sz="2800" b="1" dirty="0">
              <a:solidFill>
                <a:srgbClr val="D4D4D4"/>
              </a:solidFill>
              <a:latin typeface="Fira Code" panose="020B08090500000200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2204A4-CD68-4882-8344-217D7E193C24}"/>
              </a:ext>
            </a:extLst>
          </p:cNvPr>
          <p:cNvSpPr txBox="1"/>
          <p:nvPr/>
        </p:nvSpPr>
        <p:spPr>
          <a:xfrm>
            <a:off x="172343" y="2764809"/>
            <a:ext cx="118583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en-US" sz="2800" b="1" dirty="0">
                <a:solidFill>
                  <a:srgbClr val="D4D4D4"/>
                </a:solidFill>
                <a:latin typeface="Fira Code" panose="020B0809050000020004" pitchFamily="49" charset="0"/>
              </a:rPr>
              <a:t>10MB JS executed 😀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91AD4D-F0EF-00A1-4CB6-29D9333EE162}"/>
              </a:ext>
            </a:extLst>
          </p:cNvPr>
          <p:cNvSpPr txBox="1"/>
          <p:nvPr/>
        </p:nvSpPr>
        <p:spPr>
          <a:xfrm>
            <a:off x="166835" y="3777821"/>
            <a:ext cx="118583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en-US" sz="2800" b="1" dirty="0">
                <a:solidFill>
                  <a:srgbClr val="D4D4D4"/>
                </a:solidFill>
                <a:latin typeface="Fira Code" panose="020B0809050000020004" pitchFamily="49" charset="0"/>
              </a:rPr>
              <a:t>to check for a Belgian holiday</a:t>
            </a:r>
          </a:p>
        </p:txBody>
      </p:sp>
      <p:pic>
        <p:nvPicPr>
          <p:cNvPr id="2050" name="Picture 2" descr="JS class 객체지향 프로그래밍의 핵심!">
            <a:extLst>
              <a:ext uri="{FF2B5EF4-FFF2-40B4-BE49-F238E27FC236}">
                <a16:creationId xmlns:a16="http://schemas.microsoft.com/office/drawing/2014/main" id="{4E1B2AA4-FBC6-696E-0421-29630E4666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242" y="2055942"/>
            <a:ext cx="4490197" cy="4490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ow To Use Node Modules with package.json">
            <a:extLst>
              <a:ext uri="{FF2B5EF4-FFF2-40B4-BE49-F238E27FC236}">
                <a16:creationId xmlns:a16="http://schemas.microsoft.com/office/drawing/2014/main" id="{B5B9C209-14B2-4241-2B90-B81D19ED30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7728" y="74080"/>
            <a:ext cx="5712198" cy="3878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node_modules Memes &amp; GIFs - Imgflip">
            <a:extLst>
              <a:ext uri="{FF2B5EF4-FFF2-40B4-BE49-F238E27FC236}">
                <a16:creationId xmlns:a16="http://schemas.microsoft.com/office/drawing/2014/main" id="{F0D03615-62A8-CFA7-AFD9-8EBD204438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1685" y="4027753"/>
            <a:ext cx="4238241" cy="2818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5509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6" presetClass="entr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145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4555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660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660" tmFilter="0, 0; 0.125,0.2665; 0.25,0.4; 0.375,0.465; 0.5,0.5;  0.625,0.535; 0.75,0.6; 0.875,0.7335; 1,1">
                                          <p:stCondLst>
                                            <p:cond delay="166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830" tmFilter="0, 0; 0.125,0.2665; 0.25,0.4; 0.375,0.465; 0.5,0.5;  0.625,0.535; 0.75,0.6; 0.875,0.7335; 1,1">
                                          <p:stCondLst>
                                            <p:cond delay="331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410" tmFilter="0, 0; 0.125,0.2665; 0.25,0.4; 0.375,0.465; 0.5,0.5;  0.625,0.535; 0.75,0.6; 0.875,0.7335; 1,1">
                                          <p:stCondLst>
                                            <p:cond delay="414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6" dur="65">
                                          <p:stCondLst>
                                            <p:cond delay="1625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7" dur="415" decel="50000">
                                          <p:stCondLst>
                                            <p:cond delay="169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8" dur="65">
                                          <p:stCondLst>
                                            <p:cond delay="328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9" dur="415" decel="50000">
                                          <p:stCondLst>
                                            <p:cond delay="3345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0" dur="65">
                                          <p:stCondLst>
                                            <p:cond delay="4105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1" dur="415" decel="50000">
                                          <p:stCondLst>
                                            <p:cond delay="417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" dur="65">
                                          <p:stCondLst>
                                            <p:cond delay="452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3" dur="415" decel="50000">
                                          <p:stCondLst>
                                            <p:cond delay="4585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" grpId="0"/>
      <p:bldP spid="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1150AD-E424-490F-A3E6-147D047AF505}"/>
              </a:ext>
            </a:extLst>
          </p:cNvPr>
          <p:cNvPicPr>
            <a:picLocks noChangeAspect="1"/>
          </p:cNvPicPr>
          <p:nvPr>
            <p:custDataLst>
              <p:custData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88884" y="-22188"/>
            <a:ext cx="3183776" cy="86089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9D87857-8B86-4E40-B4FD-6ECD4DA8B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5449" y="722208"/>
            <a:ext cx="11542512" cy="860893"/>
          </a:xfrm>
        </p:spPr>
        <p:txBody>
          <a:bodyPr>
            <a:normAutofit/>
          </a:bodyPr>
          <a:lstStyle/>
          <a:p>
            <a:r>
              <a:rPr lang="fr-BE" dirty="0" err="1"/>
              <a:t>Holidays</a:t>
            </a:r>
            <a:r>
              <a:rPr lang="fr-BE" dirty="0"/>
              <a:t> Cache</a:t>
            </a:r>
            <a:endParaRPr lang="en-BE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8376E9D-3CC1-73ED-2CD3-510B7112EEAC}"/>
              </a:ext>
            </a:extLst>
          </p:cNvPr>
          <p:cNvSpPr txBox="1"/>
          <p:nvPr/>
        </p:nvSpPr>
        <p:spPr>
          <a:xfrm>
            <a:off x="188221" y="1583101"/>
            <a:ext cx="118583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D4D4D4"/>
                </a:solidFill>
                <a:latin typeface="Fira Code" panose="020B0809050000020004" pitchFamily="49" charset="0"/>
              </a:rPr>
              <a:t>Remember: w</a:t>
            </a:r>
            <a:r>
              <a:rPr lang="en-US" sz="2800" b="1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ith caching comes cache invalidation</a:t>
            </a:r>
            <a:endParaRPr lang="en-US" sz="2800" b="0" dirty="0">
              <a:solidFill>
                <a:srgbClr val="D4D4D4"/>
              </a:solidFill>
              <a:effectLst/>
              <a:latin typeface="Fira Code" panose="020B08090500000200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862B8F0-CEBC-CEFC-FE45-E5F2CDB65BCC}"/>
              </a:ext>
            </a:extLst>
          </p:cNvPr>
          <p:cNvSpPr txBox="1"/>
          <p:nvPr/>
        </p:nvSpPr>
        <p:spPr>
          <a:xfrm>
            <a:off x="1489754" y="2967214"/>
            <a:ext cx="985291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i="1" dirty="0"/>
              <a:t>There are only two hard things in Computer Science: cache invalidation and naming things. </a:t>
            </a:r>
            <a:r>
              <a:rPr lang="en-US" sz="2800" dirty="0"/>
              <a:t>-- Phil </a:t>
            </a:r>
            <a:r>
              <a:rPr lang="en-US" sz="2800" dirty="0" err="1"/>
              <a:t>Karlton</a:t>
            </a:r>
            <a:endParaRPr lang="en-BE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72ABA7D-07E0-5674-E7C6-13CB48067207}"/>
              </a:ext>
            </a:extLst>
          </p:cNvPr>
          <p:cNvSpPr txBox="1"/>
          <p:nvPr/>
        </p:nvSpPr>
        <p:spPr>
          <a:xfrm>
            <a:off x="1503004" y="3907640"/>
            <a:ext cx="98529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i="1" dirty="0"/>
              <a:t>and off by one errors.</a:t>
            </a:r>
            <a:endParaRPr lang="en-BE" sz="1400" i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B3B4D6-89BE-E6FD-C10A-E8EEEBC41544}"/>
              </a:ext>
            </a:extLst>
          </p:cNvPr>
          <p:cNvSpPr txBox="1"/>
          <p:nvPr/>
        </p:nvSpPr>
        <p:spPr>
          <a:xfrm>
            <a:off x="1489754" y="4782214"/>
            <a:ext cx="985291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/>
              <a:t>But luckily for me, past Belgian holidays are literally never going to change!</a:t>
            </a:r>
            <a:endParaRPr lang="en-BE" sz="2800" dirty="0"/>
          </a:p>
        </p:txBody>
      </p:sp>
    </p:spTree>
    <p:extLst>
      <p:ext uri="{BB962C8B-B14F-4D97-AF65-F5344CB8AC3E}">
        <p14:creationId xmlns:p14="http://schemas.microsoft.com/office/powerpoint/2010/main" val="3861764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1150AD-E424-490F-A3E6-147D047AF505}"/>
              </a:ext>
            </a:extLst>
          </p:cNvPr>
          <p:cNvPicPr>
            <a:picLocks noChangeAspect="1"/>
          </p:cNvPicPr>
          <p:nvPr>
            <p:custDataLst>
              <p:custData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88884" y="-22188"/>
            <a:ext cx="3183776" cy="86089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9D87857-8B86-4E40-B4FD-6ECD4DA8B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2343" y="695968"/>
            <a:ext cx="11542512" cy="860893"/>
          </a:xfrm>
        </p:spPr>
        <p:txBody>
          <a:bodyPr/>
          <a:lstStyle/>
          <a:p>
            <a:r>
              <a:rPr lang="fr-BE" dirty="0"/>
              <a:t>Project </a:t>
            </a:r>
            <a:r>
              <a:rPr lang="fr-BE" dirty="0" err="1"/>
              <a:t>Months</a:t>
            </a:r>
            <a:endParaRPr lang="en-B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45BC42-63B2-9B21-BC68-C4B2B0C08A19}"/>
              </a:ext>
            </a:extLst>
          </p:cNvPr>
          <p:cNvSpPr txBox="1"/>
          <p:nvPr/>
        </p:nvSpPr>
        <p:spPr>
          <a:xfrm>
            <a:off x="0" y="1756504"/>
            <a:ext cx="1185833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The holiday caching aftermath</a:t>
            </a:r>
          </a:p>
          <a:p>
            <a:pPr algn="ctr"/>
            <a:r>
              <a:rPr lang="en-US" sz="2800" dirty="0">
                <a:solidFill>
                  <a:srgbClr val="D4D4D4"/>
                </a:solidFill>
                <a:latin typeface="Fira Code" panose="020B0809050000020004" pitchFamily="49" charset="0"/>
              </a:rPr>
              <a:t>18 months &amp; 718 projects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57804BC-B061-4B63-5D04-1A79E542B2D0}"/>
              </a:ext>
            </a:extLst>
          </p:cNvPr>
          <p:cNvSpPr txBox="1"/>
          <p:nvPr/>
        </p:nvSpPr>
        <p:spPr>
          <a:xfrm>
            <a:off x="361277" y="3082730"/>
            <a:ext cx="664443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First opened with 38 projects: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2nd with 38: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 3rd with 76: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 4th with 74: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 all opened: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4D3577-23AF-0E99-EC89-8BC13886FE2C}"/>
              </a:ext>
            </a:extLst>
          </p:cNvPr>
          <p:cNvSpPr txBox="1"/>
          <p:nvPr/>
        </p:nvSpPr>
        <p:spPr>
          <a:xfrm>
            <a:off x="6689189" y="3054594"/>
            <a:ext cx="43452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E6820E"/>
                </a:solidFill>
              </a:rPr>
              <a:t>350ms </a:t>
            </a:r>
            <a:r>
              <a:rPr lang="en-US" sz="3600" b="1" dirty="0">
                <a:solidFill>
                  <a:srgbClr val="E6820E"/>
                </a:solidFill>
                <a:sym typeface="Wingdings" panose="05000000000000000000" pitchFamily="2" charset="2"/>
              </a:rPr>
              <a:t> 220ms</a:t>
            </a:r>
            <a:endParaRPr lang="en-US" sz="3600" b="1" dirty="0">
              <a:solidFill>
                <a:srgbClr val="E6820E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FA431B-5DAA-337D-5BFA-E19F2033CAC2}"/>
              </a:ext>
            </a:extLst>
          </p:cNvPr>
          <p:cNvSpPr txBox="1"/>
          <p:nvPr/>
        </p:nvSpPr>
        <p:spPr>
          <a:xfrm>
            <a:off x="3275428" y="3525558"/>
            <a:ext cx="545760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3600" b="1">
                <a:solidFill>
                  <a:srgbClr val="E6820E"/>
                </a:solidFill>
              </a:defRPr>
            </a:lvl1pPr>
          </a:lstStyle>
          <a:p>
            <a:r>
              <a:rPr lang="en-US" dirty="0"/>
              <a:t>660ms </a:t>
            </a:r>
            <a:r>
              <a:rPr lang="en-US" dirty="0">
                <a:sym typeface="Wingdings" panose="05000000000000000000" pitchFamily="2" charset="2"/>
              </a:rPr>
              <a:t> 320ms</a:t>
            </a:r>
            <a:endParaRPr lang="en-BE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A2B0A05-CD14-822B-1EAD-57D081A68AC0}"/>
              </a:ext>
            </a:extLst>
          </p:cNvPr>
          <p:cNvSpPr txBox="1"/>
          <p:nvPr/>
        </p:nvSpPr>
        <p:spPr>
          <a:xfrm>
            <a:off x="3045657" y="4016956"/>
            <a:ext cx="519421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3600" b="1">
                <a:solidFill>
                  <a:srgbClr val="E6820E"/>
                </a:solidFill>
              </a:defRPr>
            </a:lvl1pPr>
          </a:lstStyle>
          <a:p>
            <a:r>
              <a:rPr lang="en-US" dirty="0">
                <a:solidFill>
                  <a:srgbClr val="FF0000"/>
                </a:solidFill>
              </a:rPr>
              <a:t>950ms </a:t>
            </a:r>
            <a:r>
              <a:rPr lang="en-US" dirty="0">
                <a:sym typeface="Wingdings" panose="05000000000000000000" pitchFamily="2" charset="2"/>
              </a:rPr>
              <a:t> 540ms</a:t>
            </a:r>
            <a:endParaRPr lang="en-BE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9C05BD8-8DDB-B4F1-23C8-540A080DD13E}"/>
              </a:ext>
            </a:extLst>
          </p:cNvPr>
          <p:cNvSpPr txBox="1"/>
          <p:nvPr/>
        </p:nvSpPr>
        <p:spPr>
          <a:xfrm>
            <a:off x="3066755" y="4503657"/>
            <a:ext cx="519421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3600" b="1">
                <a:solidFill>
                  <a:srgbClr val="FF0000"/>
                </a:solidFill>
              </a:defRPr>
            </a:lvl1pPr>
          </a:lstStyle>
          <a:p>
            <a:r>
              <a:rPr lang="en-US" dirty="0"/>
              <a:t>1.2s </a:t>
            </a:r>
            <a:r>
              <a:rPr lang="en-US" dirty="0">
                <a:solidFill>
                  <a:srgbClr val="E6820E"/>
                </a:solidFill>
                <a:sym typeface="Wingdings" panose="05000000000000000000" pitchFamily="2" charset="2"/>
              </a:rPr>
              <a:t> 680ms</a:t>
            </a:r>
            <a:endParaRPr lang="en-BE" dirty="0">
              <a:solidFill>
                <a:srgbClr val="E6820E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2FE689C-1CBE-B20A-527F-649B71CB1DAE}"/>
              </a:ext>
            </a:extLst>
          </p:cNvPr>
          <p:cNvSpPr txBox="1"/>
          <p:nvPr/>
        </p:nvSpPr>
        <p:spPr>
          <a:xfrm>
            <a:off x="3179300" y="5026010"/>
            <a:ext cx="419754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3600" b="1">
                <a:solidFill>
                  <a:srgbClr val="E6820E"/>
                </a:solidFill>
              </a:defRPr>
            </a:lvl1pPr>
          </a:lstStyle>
          <a:p>
            <a:r>
              <a:rPr lang="en-US" dirty="0">
                <a:solidFill>
                  <a:srgbClr val="FF0000"/>
                </a:solidFill>
              </a:rPr>
              <a:t>5s </a:t>
            </a: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 1.7s</a:t>
            </a:r>
            <a:endParaRPr lang="en-BE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9125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/>
      <p:bldP spid="18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1150AD-E424-490F-A3E6-147D047AF505}"/>
              </a:ext>
            </a:extLst>
          </p:cNvPr>
          <p:cNvPicPr>
            <a:picLocks noChangeAspect="1"/>
          </p:cNvPicPr>
          <p:nvPr>
            <p:custDataLst>
              <p:custData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88884" y="-22188"/>
            <a:ext cx="3183776" cy="86089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9D87857-8B86-4E40-B4FD-6ECD4DA8B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5449" y="722208"/>
            <a:ext cx="11542512" cy="860893"/>
          </a:xfrm>
        </p:spPr>
        <p:txBody>
          <a:bodyPr>
            <a:normAutofit/>
          </a:bodyPr>
          <a:lstStyle/>
          <a:p>
            <a:r>
              <a:rPr lang="fr-BE" dirty="0" err="1"/>
              <a:t>Take</a:t>
            </a:r>
            <a:r>
              <a:rPr lang="fr-BE" dirty="0"/>
              <a:t> </a:t>
            </a:r>
            <a:r>
              <a:rPr lang="fr-BE" dirty="0" err="1"/>
              <a:t>Aways</a:t>
            </a:r>
            <a:endParaRPr lang="en-B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DD592D-3B3A-9042-EC90-370229DA34BB}"/>
              </a:ext>
            </a:extLst>
          </p:cNvPr>
          <p:cNvSpPr txBox="1"/>
          <p:nvPr/>
        </p:nvSpPr>
        <p:spPr>
          <a:xfrm>
            <a:off x="145448" y="1711899"/>
            <a:ext cx="11885589" cy="42780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The profiler is pretty awesome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4000" dirty="0">
              <a:solidFill>
                <a:srgbClr val="D4D4D4"/>
              </a:solidFill>
              <a:latin typeface="Fira Code" panose="020B08090500000200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rgbClr val="D4D4D4"/>
                </a:solidFill>
                <a:latin typeface="Fira Code" panose="020B0809050000020004" pitchFamily="49" charset="0"/>
              </a:rPr>
              <a:t>Not doing a calculation or render is the best optimalization</a:t>
            </a:r>
          </a:p>
          <a:p>
            <a:endParaRPr lang="en-US" sz="4000" dirty="0">
              <a:solidFill>
                <a:srgbClr val="D4D4D4"/>
              </a:solidFill>
              <a:latin typeface="Fira Code" panose="020B08090500000200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Keep an eye on</a:t>
            </a:r>
            <a:r>
              <a:rPr lang="en-US" sz="3600" dirty="0">
                <a:solidFill>
                  <a:srgbClr val="D4D4D4"/>
                </a:solidFill>
                <a:latin typeface="Fira Code" panose="020B0809050000020004" pitchFamily="49" charset="0"/>
              </a:rPr>
              <a:t> 3</a:t>
            </a:r>
            <a:r>
              <a:rPr lang="en-US" sz="3600" baseline="30000" dirty="0">
                <a:solidFill>
                  <a:srgbClr val="D4D4D4"/>
                </a:solidFill>
                <a:latin typeface="Fira Code" panose="020B0809050000020004" pitchFamily="49" charset="0"/>
              </a:rPr>
              <a:t>rd</a:t>
            </a:r>
            <a:r>
              <a:rPr lang="en-US" sz="3600" dirty="0">
                <a:solidFill>
                  <a:srgbClr val="D4D4D4"/>
                </a:solidFill>
                <a:latin typeface="Fira Code" panose="020B0809050000020004" pitchFamily="49" charset="0"/>
              </a:rPr>
              <a:t> Party packages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I/O Operations are expensive</a:t>
            </a:r>
          </a:p>
        </p:txBody>
      </p:sp>
    </p:spTree>
    <p:extLst>
      <p:ext uri="{BB962C8B-B14F-4D97-AF65-F5344CB8AC3E}">
        <p14:creationId xmlns:p14="http://schemas.microsoft.com/office/powerpoint/2010/main" val="6760458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1150AD-E424-490F-A3E6-147D047AF505}"/>
              </a:ext>
            </a:extLst>
          </p:cNvPr>
          <p:cNvPicPr>
            <a:picLocks noChangeAspect="1"/>
          </p:cNvPicPr>
          <p:nvPr>
            <p:custDataLst>
              <p:custData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88884" y="-22188"/>
            <a:ext cx="3183776" cy="86089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9D87857-8B86-4E40-B4FD-6ECD4DA8B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2343" y="1152514"/>
            <a:ext cx="11542512" cy="860893"/>
          </a:xfrm>
        </p:spPr>
        <p:txBody>
          <a:bodyPr>
            <a:normAutofit fontScale="90000"/>
          </a:bodyPr>
          <a:lstStyle/>
          <a:p>
            <a:r>
              <a:rPr lang="fr-BE" dirty="0"/>
              <a:t>Project </a:t>
            </a:r>
            <a:r>
              <a:rPr lang="fr-BE" dirty="0" err="1"/>
              <a:t>Months</a:t>
            </a:r>
            <a:br>
              <a:rPr lang="fr-BE" dirty="0"/>
            </a:br>
            <a:r>
              <a:rPr lang="fr-BE" dirty="0"/>
              <a:t>Holiday </a:t>
            </a:r>
            <a:r>
              <a:rPr lang="fr-BE" dirty="0" err="1"/>
              <a:t>Caching</a:t>
            </a:r>
            <a:r>
              <a:rPr lang="fr-BE" dirty="0"/>
              <a:t> </a:t>
            </a:r>
            <a:r>
              <a:rPr lang="fr-BE" dirty="0" err="1"/>
              <a:t>Aftermath</a:t>
            </a:r>
            <a:endParaRPr lang="en-B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6BE2BB-2980-5EE5-ADB2-4B095F78B8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327216"/>
            <a:ext cx="12192000" cy="375579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C93B952-7D84-154C-55CE-38296460490C}"/>
              </a:ext>
            </a:extLst>
          </p:cNvPr>
          <p:cNvSpPr txBox="1"/>
          <p:nvPr/>
        </p:nvSpPr>
        <p:spPr>
          <a:xfrm>
            <a:off x="172343" y="6192543"/>
            <a:ext cx="116642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A more even distribution now… So no easy performance targets</a:t>
            </a:r>
            <a:endParaRPr lang="en-BE" sz="3200" b="1" dirty="0"/>
          </a:p>
        </p:txBody>
      </p:sp>
    </p:spTree>
    <p:extLst>
      <p:ext uri="{BB962C8B-B14F-4D97-AF65-F5344CB8AC3E}">
        <p14:creationId xmlns:p14="http://schemas.microsoft.com/office/powerpoint/2010/main" val="3169756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1150AD-E424-490F-A3E6-147D047AF505}"/>
              </a:ext>
            </a:extLst>
          </p:cNvPr>
          <p:cNvPicPr>
            <a:picLocks noChangeAspect="1"/>
          </p:cNvPicPr>
          <p:nvPr>
            <p:custDataLst>
              <p:custData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88884" y="-22188"/>
            <a:ext cx="3183776" cy="86089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9D87857-8B86-4E40-B4FD-6ECD4DA8B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6835" y="2417444"/>
            <a:ext cx="11542512" cy="860893"/>
          </a:xfrm>
        </p:spPr>
        <p:txBody>
          <a:bodyPr>
            <a:normAutofit/>
          </a:bodyPr>
          <a:lstStyle/>
          <a:p>
            <a:r>
              <a:rPr lang="fr-BE" dirty="0"/>
              <a:t>‘‘Break’’</a:t>
            </a:r>
            <a:endParaRPr lang="en-BE" dirty="0"/>
          </a:p>
        </p:txBody>
      </p:sp>
      <p:pic>
        <p:nvPicPr>
          <p:cNvPr id="4098" name="Picture 2" descr="Delete node_modules dir in Windows | nivas,b:=log()">
            <a:extLst>
              <a:ext uri="{FF2B5EF4-FFF2-40B4-BE49-F238E27FC236}">
                <a16:creationId xmlns:a16="http://schemas.microsoft.com/office/drawing/2014/main" id="{49616383-DABC-4AAC-0AEF-FA7AB0F3E1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6957" y="1409532"/>
            <a:ext cx="4702268" cy="4690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9EC6BB-5C02-B482-2D47-4A428AC0BD79}"/>
              </a:ext>
            </a:extLst>
          </p:cNvPr>
          <p:cNvSpPr txBox="1"/>
          <p:nvPr/>
        </p:nvSpPr>
        <p:spPr>
          <a:xfrm>
            <a:off x="166835" y="1003856"/>
            <a:ext cx="118583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D4D4D4"/>
                </a:solidFill>
                <a:latin typeface="Fira Code" panose="020B0809050000020004" pitchFamily="49" charset="0"/>
              </a:rPr>
              <a:t>No easy perf target? </a:t>
            </a:r>
            <a:r>
              <a:rPr lang="en-US" sz="2800" b="1" dirty="0" err="1">
                <a:solidFill>
                  <a:srgbClr val="D4D4D4"/>
                </a:solidFill>
                <a:latin typeface="Fira Code" panose="020B0809050000020004" pitchFamily="49" charset="0"/>
              </a:rPr>
              <a:t>Uuuh</a:t>
            </a:r>
            <a:r>
              <a:rPr lang="en-US" sz="2800" b="1" dirty="0">
                <a:solidFill>
                  <a:srgbClr val="D4D4D4"/>
                </a:solidFill>
                <a:latin typeface="Fira Code" panose="020B0809050000020004" pitchFamily="49" charset="0"/>
              </a:rPr>
              <a:t>… Okay, let’s take a…</a:t>
            </a:r>
            <a:endParaRPr lang="en-US" sz="2800" b="0" dirty="0">
              <a:solidFill>
                <a:srgbClr val="D4D4D4"/>
              </a:solidFill>
              <a:effectLst/>
              <a:latin typeface="Fira Code" panose="020B08090500000200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F5B8F1-65C8-714F-2473-F964345CB1B2}"/>
              </a:ext>
            </a:extLst>
          </p:cNvPr>
          <p:cNvSpPr txBox="1"/>
          <p:nvPr/>
        </p:nvSpPr>
        <p:spPr>
          <a:xfrm>
            <a:off x="257591" y="6170045"/>
            <a:ext cx="118583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Quick, divert them with a meme</a:t>
            </a:r>
          </a:p>
        </p:txBody>
      </p:sp>
    </p:spTree>
    <p:extLst>
      <p:ext uri="{BB962C8B-B14F-4D97-AF65-F5344CB8AC3E}">
        <p14:creationId xmlns:p14="http://schemas.microsoft.com/office/powerpoint/2010/main" val="2795702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1150AD-E424-490F-A3E6-147D047AF505}"/>
              </a:ext>
            </a:extLst>
          </p:cNvPr>
          <p:cNvPicPr>
            <a:picLocks noChangeAspect="1"/>
          </p:cNvPicPr>
          <p:nvPr>
            <p:custDataLst>
              <p:custData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88884" y="-22188"/>
            <a:ext cx="3183776" cy="86089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9D87857-8B86-4E40-B4FD-6ECD4DA8B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4744" y="838705"/>
            <a:ext cx="11542512" cy="860893"/>
          </a:xfrm>
        </p:spPr>
        <p:txBody>
          <a:bodyPr>
            <a:normAutofit/>
          </a:bodyPr>
          <a:lstStyle/>
          <a:p>
            <a:r>
              <a:rPr lang="fr-BE" dirty="0" err="1"/>
              <a:t>Refactoring</a:t>
            </a:r>
            <a:r>
              <a:rPr lang="fr-BE" dirty="0"/>
              <a:t> In Progress</a:t>
            </a:r>
            <a:endParaRPr lang="en-BE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C0CDEC2-3A92-0A71-26BE-2C18BB01344B}"/>
              </a:ext>
            </a:extLst>
          </p:cNvPr>
          <p:cNvSpPr txBox="1"/>
          <p:nvPr/>
        </p:nvSpPr>
        <p:spPr>
          <a:xfrm>
            <a:off x="324744" y="1699598"/>
            <a:ext cx="116642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(unrelated to performance)</a:t>
            </a:r>
            <a:endParaRPr lang="en-BE" sz="32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C9FD7AB-86AC-5E31-36DC-30E3912B7C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2038" y="2284373"/>
            <a:ext cx="4407924" cy="4407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6270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1150AD-E424-490F-A3E6-147D047AF505}"/>
              </a:ext>
            </a:extLst>
          </p:cNvPr>
          <p:cNvPicPr>
            <a:picLocks noChangeAspect="1"/>
          </p:cNvPicPr>
          <p:nvPr>
            <p:custDataLst>
              <p:custData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88884" y="-22188"/>
            <a:ext cx="3183776" cy="86089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9D87857-8B86-4E40-B4FD-6ECD4DA8B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5449" y="722208"/>
            <a:ext cx="11858330" cy="860893"/>
          </a:xfrm>
        </p:spPr>
        <p:txBody>
          <a:bodyPr>
            <a:normAutofit/>
          </a:bodyPr>
          <a:lstStyle/>
          <a:p>
            <a:r>
              <a:rPr lang="fr-BE" dirty="0"/>
              <a:t>Project </a:t>
            </a:r>
            <a:r>
              <a:rPr lang="fr-BE" dirty="0" err="1"/>
              <a:t>Months</a:t>
            </a:r>
            <a:endParaRPr lang="en-B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CA95E7-1FBC-593B-65B2-35003A316A22}"/>
              </a:ext>
            </a:extLst>
          </p:cNvPr>
          <p:cNvSpPr txBox="1"/>
          <p:nvPr/>
        </p:nvSpPr>
        <p:spPr>
          <a:xfrm>
            <a:off x="145449" y="3110059"/>
            <a:ext cx="1185833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D4D4D4"/>
                </a:solidFill>
                <a:latin typeface="Fira Code" panose="020B0809050000020004" pitchFamily="49" charset="0"/>
              </a:rPr>
              <a:t>The Goal:</a:t>
            </a:r>
            <a:br>
              <a:rPr lang="en-US" sz="2800" b="1" dirty="0">
                <a:solidFill>
                  <a:srgbClr val="D4D4D4"/>
                </a:solidFill>
                <a:latin typeface="Fira Code" panose="020B0809050000020004" pitchFamily="49" charset="0"/>
              </a:rPr>
            </a:br>
            <a:r>
              <a:rPr lang="en-US" sz="2800" b="1" dirty="0">
                <a:solidFill>
                  <a:srgbClr val="D4D4D4"/>
                </a:solidFill>
                <a:latin typeface="Fira Code" panose="020B0809050000020004" pitchFamily="49" charset="0"/>
              </a:rPr>
              <a:t>Avoid </a:t>
            </a:r>
            <a:r>
              <a:rPr lang="en-US" sz="2800" b="1" dirty="0" err="1">
                <a:solidFill>
                  <a:srgbClr val="D4D4D4"/>
                </a:solidFill>
                <a:latin typeface="Fira Code" panose="020B0809050000020004" pitchFamily="49" charset="0"/>
              </a:rPr>
              <a:t>rerenders</a:t>
            </a:r>
            <a:r>
              <a:rPr lang="en-US" sz="2800" b="1" dirty="0">
                <a:solidFill>
                  <a:srgbClr val="D4D4D4"/>
                </a:solidFill>
                <a:latin typeface="Fira Code" panose="020B0809050000020004" pitchFamily="49" charset="0"/>
              </a:rPr>
              <a:t> when just the filters change</a:t>
            </a:r>
            <a:endParaRPr lang="en-US" sz="2800" b="0" dirty="0">
              <a:solidFill>
                <a:srgbClr val="D4D4D4"/>
              </a:solidFill>
              <a:effectLst/>
              <a:latin typeface="Fira Code" panose="020B08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99883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1150AD-E424-490F-A3E6-147D047AF505}"/>
              </a:ext>
            </a:extLst>
          </p:cNvPr>
          <p:cNvPicPr>
            <a:picLocks noChangeAspect="1"/>
          </p:cNvPicPr>
          <p:nvPr>
            <p:custDataLst>
              <p:custData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88884" y="-22188"/>
            <a:ext cx="3183776" cy="86089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9D87857-8B86-4E40-B4FD-6ECD4DA8B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2343" y="695968"/>
            <a:ext cx="11542512" cy="860893"/>
          </a:xfrm>
        </p:spPr>
        <p:txBody>
          <a:bodyPr/>
          <a:lstStyle/>
          <a:p>
            <a:r>
              <a:rPr lang="en-US" dirty="0"/>
              <a:t>Part 1: easy pickings</a:t>
            </a:r>
            <a:endParaRPr lang="en-B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45BC42-63B2-9B21-BC68-C4B2B0C08A19}"/>
              </a:ext>
            </a:extLst>
          </p:cNvPr>
          <p:cNvSpPr txBox="1"/>
          <p:nvPr/>
        </p:nvSpPr>
        <p:spPr>
          <a:xfrm>
            <a:off x="263863" y="1855342"/>
            <a:ext cx="1166427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dirty="0"/>
              <a:t>Using the profiler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dirty="0"/>
              <a:t>Easy performance pickings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600" dirty="0"/>
              <a:t>/invoices page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600" dirty="0"/>
              <a:t>/monthly-invoicing (</a:t>
            </a:r>
            <a:r>
              <a:rPr lang="en-US" sz="3600" dirty="0" err="1"/>
              <a:t>projectMonths</a:t>
            </a:r>
            <a:r>
              <a:rPr lang="en-US" sz="36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03886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1150AD-E424-490F-A3E6-147D047AF505}"/>
              </a:ext>
            </a:extLst>
          </p:cNvPr>
          <p:cNvPicPr>
            <a:picLocks noChangeAspect="1"/>
          </p:cNvPicPr>
          <p:nvPr>
            <p:custDataLst>
              <p:custData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88884" y="-22188"/>
            <a:ext cx="3183776" cy="86089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9D87857-8B86-4E40-B4FD-6ECD4DA8B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5449" y="722208"/>
            <a:ext cx="11542512" cy="860893"/>
          </a:xfrm>
        </p:spPr>
        <p:txBody>
          <a:bodyPr>
            <a:normAutofit/>
          </a:bodyPr>
          <a:lstStyle/>
          <a:p>
            <a:r>
              <a:rPr lang="fr-BE" dirty="0"/>
              <a:t>Project </a:t>
            </a:r>
            <a:r>
              <a:rPr lang="fr-BE" dirty="0" err="1"/>
              <a:t>Months</a:t>
            </a:r>
            <a:endParaRPr lang="en-BE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299E57C-4AA6-A900-1B97-4B5647A29C74}"/>
              </a:ext>
            </a:extLst>
          </p:cNvPr>
          <p:cNvSpPr txBox="1"/>
          <p:nvPr/>
        </p:nvSpPr>
        <p:spPr>
          <a:xfrm>
            <a:off x="263863" y="3099351"/>
            <a:ext cx="116642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DEMO 3</a:t>
            </a:r>
            <a:endParaRPr lang="en-BE" sz="32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0BB91E7-13F1-07BC-FCDC-26941BBACB5F}"/>
              </a:ext>
            </a:extLst>
          </p:cNvPr>
          <p:cNvSpPr txBox="1"/>
          <p:nvPr/>
        </p:nvSpPr>
        <p:spPr>
          <a:xfrm>
            <a:off x="145449" y="6358066"/>
            <a:ext cx="66221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>
                <a:solidFill>
                  <a:srgbClr val="D4D4D4"/>
                </a:solidFill>
                <a:latin typeface="Fira Code" panose="020B0809050000020004" pitchFamily="49" charset="0"/>
              </a:rPr>
              <a:t>profiling-4-start</a:t>
            </a:r>
          </a:p>
        </p:txBody>
      </p:sp>
    </p:spTree>
    <p:extLst>
      <p:ext uri="{BB962C8B-B14F-4D97-AF65-F5344CB8AC3E}">
        <p14:creationId xmlns:p14="http://schemas.microsoft.com/office/powerpoint/2010/main" val="364085743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1150AD-E424-490F-A3E6-147D047AF505}"/>
              </a:ext>
            </a:extLst>
          </p:cNvPr>
          <p:cNvPicPr>
            <a:picLocks noChangeAspect="1"/>
          </p:cNvPicPr>
          <p:nvPr>
            <p:custDataLst>
              <p:custData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88884" y="-22188"/>
            <a:ext cx="3183776" cy="86089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9D87857-8B86-4E40-B4FD-6ECD4DA8B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2343" y="695968"/>
            <a:ext cx="11542512" cy="860893"/>
          </a:xfrm>
        </p:spPr>
        <p:txBody>
          <a:bodyPr/>
          <a:lstStyle/>
          <a:p>
            <a:r>
              <a:rPr lang="fr-BE" dirty="0"/>
              <a:t>Project </a:t>
            </a:r>
            <a:r>
              <a:rPr lang="fr-BE" dirty="0" err="1"/>
              <a:t>Months</a:t>
            </a:r>
            <a:endParaRPr lang="en-B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45BC42-63B2-9B21-BC68-C4B2B0C08A19}"/>
              </a:ext>
            </a:extLst>
          </p:cNvPr>
          <p:cNvSpPr txBox="1"/>
          <p:nvPr/>
        </p:nvSpPr>
        <p:spPr>
          <a:xfrm>
            <a:off x="0" y="1756504"/>
            <a:ext cx="1185833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1) Delaying the </a:t>
            </a:r>
            <a:r>
              <a:rPr lang="en-US" sz="2800" b="1" dirty="0" err="1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IFeature</a:t>
            </a:r>
            <a:r>
              <a:rPr lang="en-US" sz="2800" b="1" dirty="0">
                <a:solidFill>
                  <a:srgbClr val="D4D4D4"/>
                </a:solidFill>
                <a:latin typeface="Fira Code" panose="020B0809050000020004" pitchFamily="49" charset="0"/>
              </a:rPr>
              <a:t> construction</a:t>
            </a:r>
            <a:br>
              <a:rPr lang="en-US" sz="2800" b="1" dirty="0">
                <a:solidFill>
                  <a:srgbClr val="D4D4D4"/>
                </a:solidFill>
                <a:latin typeface="Fira Code" panose="020B0809050000020004" pitchFamily="49" charset="0"/>
              </a:rPr>
            </a:br>
            <a:r>
              <a:rPr lang="en-US" sz="2800" b="1" dirty="0">
                <a:solidFill>
                  <a:srgbClr val="D4D4D4"/>
                </a:solidFill>
                <a:latin typeface="Fira Code" panose="020B0809050000020004" pitchFamily="49" charset="0"/>
              </a:rPr>
              <a:t>2) Specific query for the </a:t>
            </a:r>
            <a:r>
              <a:rPr lang="en-US" sz="2800" b="1" dirty="0" err="1">
                <a:solidFill>
                  <a:srgbClr val="D4D4D4"/>
                </a:solidFill>
                <a:latin typeface="Fira Code" panose="020B0809050000020004" pitchFamily="49" charset="0"/>
              </a:rPr>
              <a:t>CollapsedProjectMonth</a:t>
            </a:r>
            <a:endParaRPr lang="en-US" sz="2800" b="1" dirty="0">
              <a:solidFill>
                <a:srgbClr val="D4D4D4"/>
              </a:solidFill>
              <a:effectLst/>
              <a:latin typeface="Fira Code" panose="020B080905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57804BC-B061-4B63-5D04-1A79E542B2D0}"/>
              </a:ext>
            </a:extLst>
          </p:cNvPr>
          <p:cNvSpPr txBox="1"/>
          <p:nvPr/>
        </p:nvSpPr>
        <p:spPr>
          <a:xfrm>
            <a:off x="361277" y="3082730"/>
            <a:ext cx="664443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2nd with 38:</a:t>
            </a:r>
            <a:br>
              <a:rPr lang="en-US" sz="3200" dirty="0"/>
            </a:br>
            <a:endParaRPr lang="en-US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 4th with 74:</a:t>
            </a:r>
            <a:br>
              <a:rPr lang="en-US" sz="3200" dirty="0"/>
            </a:br>
            <a:endParaRPr lang="en-US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 all opened: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FA431B-5DAA-337D-5BFA-E19F2033CAC2}"/>
              </a:ext>
            </a:extLst>
          </p:cNvPr>
          <p:cNvSpPr txBox="1"/>
          <p:nvPr/>
        </p:nvSpPr>
        <p:spPr>
          <a:xfrm>
            <a:off x="3367197" y="3059834"/>
            <a:ext cx="545760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3600" b="1">
                <a:solidFill>
                  <a:srgbClr val="E6820E"/>
                </a:solidFill>
              </a:defRPr>
            </a:lvl1pPr>
          </a:lstStyle>
          <a:p>
            <a:r>
              <a:rPr lang="en-US" dirty="0">
                <a:sym typeface="Wingdings" panose="05000000000000000000" pitchFamily="2" charset="2"/>
              </a:rPr>
              <a:t>320ms </a:t>
            </a:r>
            <a:r>
              <a:rPr lang="en-US" dirty="0">
                <a:solidFill>
                  <a:srgbClr val="FFFF00"/>
                </a:solidFill>
                <a:sym typeface="Wingdings" panose="05000000000000000000" pitchFamily="2" charset="2"/>
              </a:rPr>
              <a:t> 160ms</a:t>
            </a:r>
            <a:endParaRPr lang="en-BE" dirty="0">
              <a:solidFill>
                <a:srgbClr val="FFFF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9C05BD8-8DDB-B4F1-23C8-540A080DD13E}"/>
              </a:ext>
            </a:extLst>
          </p:cNvPr>
          <p:cNvSpPr txBox="1"/>
          <p:nvPr/>
        </p:nvSpPr>
        <p:spPr>
          <a:xfrm>
            <a:off x="3094892" y="4030456"/>
            <a:ext cx="519421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3600" b="1">
                <a:solidFill>
                  <a:srgbClr val="FF0000"/>
                </a:solidFill>
              </a:defRPr>
            </a:lvl1pPr>
          </a:lstStyle>
          <a:p>
            <a:r>
              <a:rPr lang="en-US" dirty="0">
                <a:solidFill>
                  <a:srgbClr val="E6820E"/>
                </a:solidFill>
                <a:sym typeface="Wingdings" panose="05000000000000000000" pitchFamily="2" charset="2"/>
              </a:rPr>
              <a:t>680ms  304ms</a:t>
            </a:r>
            <a:endParaRPr lang="en-BE" dirty="0">
              <a:solidFill>
                <a:srgbClr val="E6820E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2FE689C-1CBE-B20A-527F-649B71CB1DAE}"/>
              </a:ext>
            </a:extLst>
          </p:cNvPr>
          <p:cNvSpPr txBox="1"/>
          <p:nvPr/>
        </p:nvSpPr>
        <p:spPr>
          <a:xfrm>
            <a:off x="3179300" y="5026010"/>
            <a:ext cx="419754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3600" b="1">
                <a:solidFill>
                  <a:srgbClr val="E6820E"/>
                </a:solidFill>
              </a:defRPr>
            </a:lvl1pPr>
          </a:lstStyle>
          <a:p>
            <a:r>
              <a:rPr lang="en-US" dirty="0">
                <a:solidFill>
                  <a:srgbClr val="FF0000"/>
                </a:solidFill>
              </a:rPr>
              <a:t>1.7s </a:t>
            </a: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 3.4s</a:t>
            </a:r>
            <a:endParaRPr lang="en-BE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0485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1150AD-E424-490F-A3E6-147D047AF505}"/>
              </a:ext>
            </a:extLst>
          </p:cNvPr>
          <p:cNvPicPr>
            <a:picLocks noChangeAspect="1"/>
          </p:cNvPicPr>
          <p:nvPr>
            <p:custDataLst>
              <p:custData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88884" y="-22188"/>
            <a:ext cx="3183776" cy="86089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9D87857-8B86-4E40-B4FD-6ECD4DA8B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5449" y="722208"/>
            <a:ext cx="11542512" cy="860893"/>
          </a:xfrm>
        </p:spPr>
        <p:txBody>
          <a:bodyPr>
            <a:normAutofit/>
          </a:bodyPr>
          <a:lstStyle/>
          <a:p>
            <a:r>
              <a:rPr lang="fr-BE" dirty="0" err="1"/>
              <a:t>Reselect</a:t>
            </a:r>
            <a:endParaRPr lang="en-B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CA95E7-1FBC-593B-65B2-35003A316A22}"/>
              </a:ext>
            </a:extLst>
          </p:cNvPr>
          <p:cNvSpPr txBox="1"/>
          <p:nvPr/>
        </p:nvSpPr>
        <p:spPr>
          <a:xfrm>
            <a:off x="166835" y="3429000"/>
            <a:ext cx="1185833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RESELECT</a:t>
            </a:r>
          </a:p>
          <a:p>
            <a:pPr algn="ctr"/>
            <a:r>
              <a:rPr lang="en-US" sz="3200" dirty="0"/>
              <a:t>A library for creating </a:t>
            </a:r>
            <a:r>
              <a:rPr lang="en-US" sz="3200" dirty="0" err="1"/>
              <a:t>memoized</a:t>
            </a:r>
            <a:r>
              <a:rPr lang="en-US" sz="3200" dirty="0"/>
              <a:t> "selector" functions. Commonly used with Redux.</a:t>
            </a:r>
          </a:p>
          <a:p>
            <a:pPr algn="ctr"/>
            <a:endParaRPr lang="en-US" sz="3200" dirty="0"/>
          </a:p>
          <a:p>
            <a:pPr algn="ctr"/>
            <a:r>
              <a:rPr lang="en-US" sz="3200" dirty="0"/>
              <a:t>Comes with @reduxjs/toolkit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D0203E-D2D3-CF49-DCCD-921EC0449468}"/>
              </a:ext>
            </a:extLst>
          </p:cNvPr>
          <p:cNvSpPr txBox="1"/>
          <p:nvPr/>
        </p:nvSpPr>
        <p:spPr>
          <a:xfrm>
            <a:off x="145449" y="1681951"/>
            <a:ext cx="11858330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D4D4D4"/>
                </a:solidFill>
                <a:latin typeface="Fira Code" panose="020B0809050000020004" pitchFamily="49" charset="0"/>
              </a:rPr>
              <a:t>Step 4:</a:t>
            </a:r>
            <a:br>
              <a:rPr lang="en-US" sz="2800" b="1" dirty="0">
                <a:solidFill>
                  <a:srgbClr val="D4D4D4"/>
                </a:solidFill>
                <a:latin typeface="Fira Code" panose="020B0809050000020004" pitchFamily="49" charset="0"/>
              </a:rPr>
            </a:br>
            <a:r>
              <a:rPr lang="en-US" sz="2400" b="1" dirty="0">
                <a:solidFill>
                  <a:srgbClr val="D4D4D4"/>
                </a:solidFill>
                <a:latin typeface="Fira Code" panose="020B0809050000020004" pitchFamily="49" charset="0"/>
              </a:rPr>
              <a:t>Cache the expensive mapping to</a:t>
            </a:r>
            <a:br>
              <a:rPr lang="en-US" sz="2400" b="1" dirty="0">
                <a:solidFill>
                  <a:srgbClr val="D4D4D4"/>
                </a:solidFill>
                <a:latin typeface="Fira Code" panose="020B0809050000020004" pitchFamily="49" charset="0"/>
              </a:rPr>
            </a:br>
            <a:r>
              <a:rPr lang="en-US" sz="2400" b="1" dirty="0" err="1">
                <a:solidFill>
                  <a:srgbClr val="D4D4D4"/>
                </a:solidFill>
                <a:latin typeface="Fira Code" panose="020B0809050000020004" pitchFamily="49" charset="0"/>
              </a:rPr>
              <a:t>FullProjectMonthModels</a:t>
            </a:r>
            <a:r>
              <a:rPr lang="en-US" sz="2400" b="1" dirty="0">
                <a:solidFill>
                  <a:srgbClr val="D4D4D4"/>
                </a:solidFill>
                <a:latin typeface="Fira Code" panose="020B0809050000020004" pitchFamily="49" charset="0"/>
              </a:rPr>
              <a:t> &amp; </a:t>
            </a:r>
            <a:r>
              <a:rPr lang="en-US" sz="2400" b="1" dirty="0" err="1">
                <a:solidFill>
                  <a:srgbClr val="D4D4D4"/>
                </a:solidFill>
                <a:latin typeface="Fira Code" panose="020B0809050000020004" pitchFamily="49" charset="0"/>
              </a:rPr>
              <a:t>CollapsedProjectMonthBadgeTotals</a:t>
            </a:r>
            <a:endParaRPr lang="en-US" sz="2800" b="0" dirty="0">
              <a:solidFill>
                <a:srgbClr val="D4D4D4"/>
              </a:solidFill>
              <a:effectLst/>
              <a:latin typeface="Fira Code" panose="020B08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5839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1150AD-E424-490F-A3E6-147D047AF505}"/>
              </a:ext>
            </a:extLst>
          </p:cNvPr>
          <p:cNvPicPr>
            <a:picLocks noChangeAspect="1"/>
          </p:cNvPicPr>
          <p:nvPr>
            <p:custDataLst>
              <p:custData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88884" y="-22188"/>
            <a:ext cx="3183776" cy="86089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9D87857-8B86-4E40-B4FD-6ECD4DA8B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5449" y="722208"/>
            <a:ext cx="11542512" cy="860893"/>
          </a:xfrm>
        </p:spPr>
        <p:txBody>
          <a:bodyPr>
            <a:normAutofit/>
          </a:bodyPr>
          <a:lstStyle/>
          <a:p>
            <a:r>
              <a:rPr lang="fr-BE" dirty="0" err="1"/>
              <a:t>memoize</a:t>
            </a:r>
            <a:endParaRPr lang="en-B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CA95E7-1FBC-593B-65B2-35003A316A22}"/>
              </a:ext>
            </a:extLst>
          </p:cNvPr>
          <p:cNvSpPr txBox="1"/>
          <p:nvPr/>
        </p:nvSpPr>
        <p:spPr>
          <a:xfrm>
            <a:off x="166835" y="2966221"/>
            <a:ext cx="1185833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To store the result of a computation so that it can be subsequently retrieved without repeating the computation.</a:t>
            </a:r>
          </a:p>
          <a:p>
            <a:pPr algn="ctr"/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16486932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1150AD-E424-490F-A3E6-147D047AF505}"/>
              </a:ext>
            </a:extLst>
          </p:cNvPr>
          <p:cNvPicPr>
            <a:picLocks noChangeAspect="1"/>
          </p:cNvPicPr>
          <p:nvPr>
            <p:custDataLst>
              <p:custData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88884" y="-22188"/>
            <a:ext cx="3183776" cy="86089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9D87857-8B86-4E40-B4FD-6ECD4DA8B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5449" y="722208"/>
            <a:ext cx="11542512" cy="860893"/>
          </a:xfrm>
        </p:spPr>
        <p:txBody>
          <a:bodyPr>
            <a:normAutofit/>
          </a:bodyPr>
          <a:lstStyle/>
          <a:p>
            <a:r>
              <a:rPr lang="fr-BE" dirty="0" err="1"/>
              <a:t>Usememo</a:t>
            </a:r>
            <a:r>
              <a:rPr lang="fr-BE" dirty="0"/>
              <a:t> </a:t>
            </a:r>
            <a:r>
              <a:rPr lang="fr-BE" dirty="0" err="1"/>
              <a:t>hook</a:t>
            </a:r>
            <a:endParaRPr lang="en-B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CA95E7-1FBC-593B-65B2-35003A316A22}"/>
              </a:ext>
            </a:extLst>
          </p:cNvPr>
          <p:cNvSpPr txBox="1"/>
          <p:nvPr/>
        </p:nvSpPr>
        <p:spPr>
          <a:xfrm>
            <a:off x="145449" y="1478245"/>
            <a:ext cx="118583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(included in React)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F7AD60-5674-82F1-D2A7-5FA8BB029019}"/>
              </a:ext>
            </a:extLst>
          </p:cNvPr>
          <p:cNvSpPr txBox="1"/>
          <p:nvPr/>
        </p:nvSpPr>
        <p:spPr>
          <a:xfrm>
            <a:off x="336497" y="2695947"/>
            <a:ext cx="11476233" cy="3816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3200" i="0" dirty="0">
                <a:effectLst/>
                <a:latin typeface="Optimistic Display"/>
              </a:rPr>
              <a:t>Skip expensive recalculations</a:t>
            </a:r>
          </a:p>
          <a:p>
            <a:pPr algn="l"/>
            <a:br>
              <a:rPr lang="en-US" sz="2400" i="0" dirty="0">
                <a:effectLst/>
                <a:latin typeface="Optimistic Display"/>
              </a:rPr>
            </a:br>
            <a:r>
              <a:rPr lang="en-US" sz="2400" i="0" dirty="0">
                <a:effectLst/>
                <a:latin typeface="Optimistic Display"/>
              </a:rPr>
              <a:t>		</a:t>
            </a:r>
            <a:r>
              <a:rPr lang="en-US" sz="2400" b="0" dirty="0" err="1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useMemo</a:t>
            </a:r>
            <a:r>
              <a:rPr lang="en-US" sz="24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sz="2400" b="0" dirty="0" err="1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calculateValue</a:t>
            </a:r>
            <a:r>
              <a:rPr lang="en-US" sz="24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, dependencies)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2400" b="0" dirty="0">
              <a:solidFill>
                <a:srgbClr val="D4D4D4"/>
              </a:solidFill>
              <a:effectLst/>
              <a:latin typeface="Fira Code" panose="020B0809050000020004" pitchFamily="49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2400" i="0" dirty="0">
              <a:effectLst/>
              <a:latin typeface="Optimistic Display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2400" dirty="0">
              <a:latin typeface="Optimistic Display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2400" i="0" dirty="0">
              <a:effectLst/>
              <a:latin typeface="Optimistic Display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2400" dirty="0">
              <a:latin typeface="Optimistic Display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2400" i="0" dirty="0">
              <a:effectLst/>
              <a:latin typeface="Optimistic Display"/>
            </a:endParaRPr>
          </a:p>
          <a:p>
            <a:pPr algn="ctr"/>
            <a:r>
              <a:rPr lang="en-US" b="1" i="0" dirty="0">
                <a:effectLst/>
                <a:latin typeface="Optimistic Display"/>
              </a:rPr>
              <a:t>(see snippets/useMemo.md for more use cases &amp; examples)</a:t>
            </a:r>
          </a:p>
        </p:txBody>
      </p:sp>
    </p:spTree>
    <p:extLst>
      <p:ext uri="{BB962C8B-B14F-4D97-AF65-F5344CB8AC3E}">
        <p14:creationId xmlns:p14="http://schemas.microsoft.com/office/powerpoint/2010/main" val="181018606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1150AD-E424-490F-A3E6-147D047AF505}"/>
              </a:ext>
            </a:extLst>
          </p:cNvPr>
          <p:cNvPicPr>
            <a:picLocks noChangeAspect="1"/>
          </p:cNvPicPr>
          <p:nvPr>
            <p:custDataLst>
              <p:custData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88884" y="-22188"/>
            <a:ext cx="3183776" cy="86089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9D87857-8B86-4E40-B4FD-6ECD4DA8B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5449" y="722208"/>
            <a:ext cx="11542512" cy="860893"/>
          </a:xfrm>
        </p:spPr>
        <p:txBody>
          <a:bodyPr>
            <a:normAutofit/>
          </a:bodyPr>
          <a:lstStyle/>
          <a:p>
            <a:r>
              <a:rPr lang="fr-BE" dirty="0"/>
              <a:t>Project </a:t>
            </a:r>
            <a:r>
              <a:rPr lang="fr-BE" dirty="0" err="1"/>
              <a:t>Months</a:t>
            </a:r>
            <a:endParaRPr lang="en-BE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299E57C-4AA6-A900-1B97-4B5647A29C74}"/>
              </a:ext>
            </a:extLst>
          </p:cNvPr>
          <p:cNvSpPr txBox="1"/>
          <p:nvPr/>
        </p:nvSpPr>
        <p:spPr>
          <a:xfrm>
            <a:off x="263863" y="3099351"/>
            <a:ext cx="116642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DEMO TIME</a:t>
            </a:r>
            <a:endParaRPr lang="en-BE" sz="3200" b="1" dirty="0"/>
          </a:p>
        </p:txBody>
      </p:sp>
    </p:spTree>
    <p:extLst>
      <p:ext uri="{BB962C8B-B14F-4D97-AF65-F5344CB8AC3E}">
        <p14:creationId xmlns:p14="http://schemas.microsoft.com/office/powerpoint/2010/main" val="249549233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1150AD-E424-490F-A3E6-147D047AF505}"/>
              </a:ext>
            </a:extLst>
          </p:cNvPr>
          <p:cNvPicPr>
            <a:picLocks noChangeAspect="1"/>
          </p:cNvPicPr>
          <p:nvPr>
            <p:custDataLst>
              <p:custData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88884" y="-22188"/>
            <a:ext cx="3183776" cy="86089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9D87857-8B86-4E40-B4FD-6ECD4DA8B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5449" y="722208"/>
            <a:ext cx="11542512" cy="860893"/>
          </a:xfrm>
        </p:spPr>
        <p:txBody>
          <a:bodyPr>
            <a:normAutofit/>
          </a:bodyPr>
          <a:lstStyle/>
          <a:p>
            <a:r>
              <a:rPr lang="fr-BE" dirty="0"/>
              <a:t>Project </a:t>
            </a:r>
            <a:r>
              <a:rPr lang="fr-BE" dirty="0" err="1"/>
              <a:t>Months</a:t>
            </a:r>
            <a:endParaRPr lang="en-B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A7C503-8239-797F-AE25-1DFAD9E8F8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781038"/>
            <a:ext cx="12192000" cy="27137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6A6565E-6A56-804D-3595-EF484DC0B9C3}"/>
              </a:ext>
            </a:extLst>
          </p:cNvPr>
          <p:cNvSpPr txBox="1"/>
          <p:nvPr/>
        </p:nvSpPr>
        <p:spPr>
          <a:xfrm>
            <a:off x="263863" y="1583101"/>
            <a:ext cx="116642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err="1"/>
              <a:t>useMemo</a:t>
            </a:r>
            <a:r>
              <a:rPr lang="en-US" sz="3200" dirty="0"/>
              <a:t> &amp; </a:t>
            </a:r>
            <a:r>
              <a:rPr lang="en-US" sz="3200" dirty="0" err="1"/>
              <a:t>createSelector</a:t>
            </a:r>
            <a:r>
              <a:rPr lang="en-US" sz="3200" dirty="0"/>
              <a:t> &amp; memo</a:t>
            </a:r>
            <a:endParaRPr lang="en-BE" sz="3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3C574D-62A1-FAFA-CEC6-D677A116AED8}"/>
              </a:ext>
            </a:extLst>
          </p:cNvPr>
          <p:cNvSpPr txBox="1"/>
          <p:nvPr/>
        </p:nvSpPr>
        <p:spPr>
          <a:xfrm>
            <a:off x="23688" y="5551017"/>
            <a:ext cx="1166427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sz="2000" b="0" dirty="0"/>
              <a:t>Left: no </a:t>
            </a:r>
            <a:r>
              <a:rPr lang="en-US" sz="2000" b="0" dirty="0" err="1"/>
              <a:t>rerender</a:t>
            </a:r>
            <a:r>
              <a:rPr lang="en-US" sz="2000" b="0" dirty="0"/>
              <a:t>: earlier opened </a:t>
            </a:r>
            <a:r>
              <a:rPr lang="en-US" sz="2000" b="0" dirty="0" err="1"/>
              <a:t>projectMonth</a:t>
            </a:r>
            <a:br>
              <a:rPr lang="en-US" sz="2000" b="0" dirty="0"/>
            </a:br>
            <a:r>
              <a:rPr lang="en-US" sz="2000" b="0" dirty="0"/>
              <a:t>Middle: The opened </a:t>
            </a:r>
            <a:r>
              <a:rPr lang="en-US" sz="2000" b="0" dirty="0" err="1"/>
              <a:t>projectMonth</a:t>
            </a:r>
            <a:endParaRPr lang="en-US" sz="2000" b="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b="0" dirty="0"/>
              <a:t>Right: Completely cached the collapsed </a:t>
            </a:r>
            <a:r>
              <a:rPr lang="en-US" sz="2000" b="0" dirty="0" err="1"/>
              <a:t>projectMonths</a:t>
            </a:r>
            <a:endParaRPr lang="en-US" sz="2000" b="0" dirty="0"/>
          </a:p>
        </p:txBody>
      </p:sp>
    </p:spTree>
    <p:extLst>
      <p:ext uri="{BB962C8B-B14F-4D97-AF65-F5344CB8AC3E}">
        <p14:creationId xmlns:p14="http://schemas.microsoft.com/office/powerpoint/2010/main" val="199020975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1150AD-E424-490F-A3E6-147D047AF505}"/>
              </a:ext>
            </a:extLst>
          </p:cNvPr>
          <p:cNvPicPr>
            <a:picLocks noChangeAspect="1"/>
          </p:cNvPicPr>
          <p:nvPr>
            <p:custDataLst>
              <p:custData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88884" y="-22188"/>
            <a:ext cx="3183776" cy="86089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9D87857-8B86-4E40-B4FD-6ECD4DA8B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2343" y="695968"/>
            <a:ext cx="11542512" cy="860893"/>
          </a:xfrm>
        </p:spPr>
        <p:txBody>
          <a:bodyPr/>
          <a:lstStyle/>
          <a:p>
            <a:r>
              <a:rPr lang="fr-BE" dirty="0"/>
              <a:t>Project </a:t>
            </a:r>
            <a:r>
              <a:rPr lang="fr-BE" dirty="0" err="1"/>
              <a:t>Months</a:t>
            </a:r>
            <a:endParaRPr lang="en-B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45BC42-63B2-9B21-BC68-C4B2B0C08A19}"/>
              </a:ext>
            </a:extLst>
          </p:cNvPr>
          <p:cNvSpPr txBox="1"/>
          <p:nvPr/>
        </p:nvSpPr>
        <p:spPr>
          <a:xfrm>
            <a:off x="0" y="1756504"/>
            <a:ext cx="1185833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useMemo</a:t>
            </a:r>
            <a:r>
              <a:rPr lang="en-US" sz="2800" b="1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&amp; </a:t>
            </a:r>
            <a:r>
              <a:rPr lang="en-US" sz="2800" b="1" dirty="0" err="1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createSelector</a:t>
            </a:r>
            <a:r>
              <a:rPr lang="en-US" sz="2800" b="1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&amp; memo</a:t>
            </a:r>
          </a:p>
          <a:p>
            <a:pPr algn="ctr"/>
            <a:r>
              <a:rPr lang="en-US" sz="2800" dirty="0">
                <a:solidFill>
                  <a:srgbClr val="D4D4D4"/>
                </a:solidFill>
                <a:latin typeface="Fira Code" panose="020B0809050000020004" pitchFamily="49" charset="0"/>
              </a:rPr>
              <a:t>18 months &amp; 718 projects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57804BC-B061-4B63-5D04-1A79E542B2D0}"/>
              </a:ext>
            </a:extLst>
          </p:cNvPr>
          <p:cNvSpPr txBox="1"/>
          <p:nvPr/>
        </p:nvSpPr>
        <p:spPr>
          <a:xfrm>
            <a:off x="361277" y="3082730"/>
            <a:ext cx="664443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2nd with 38:</a:t>
            </a:r>
            <a:br>
              <a:rPr lang="en-US" sz="3200" dirty="0"/>
            </a:br>
            <a:endParaRPr lang="en-US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 4th with 74:</a:t>
            </a:r>
            <a:br>
              <a:rPr lang="en-US" sz="3200" dirty="0"/>
            </a:br>
            <a:endParaRPr lang="en-US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 all opened:</a:t>
            </a:r>
            <a:br>
              <a:rPr lang="en-US" sz="3200" dirty="0"/>
            </a:br>
            <a:endParaRPr lang="en-US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renavigate with all opened: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FA431B-5DAA-337D-5BFA-E19F2033CAC2}"/>
              </a:ext>
            </a:extLst>
          </p:cNvPr>
          <p:cNvSpPr txBox="1"/>
          <p:nvPr/>
        </p:nvSpPr>
        <p:spPr>
          <a:xfrm>
            <a:off x="3367197" y="3059834"/>
            <a:ext cx="545760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3600" b="1">
                <a:solidFill>
                  <a:srgbClr val="E6820E"/>
                </a:solidFill>
              </a:defRPr>
            </a:lvl1pPr>
          </a:lstStyle>
          <a:p>
            <a:r>
              <a:rPr lang="en-US" dirty="0">
                <a:solidFill>
                  <a:srgbClr val="FFFF00"/>
                </a:solidFill>
                <a:sym typeface="Wingdings" panose="05000000000000000000" pitchFamily="2" charset="2"/>
              </a:rPr>
              <a:t>150ms  170ms </a:t>
            </a:r>
            <a:endParaRPr lang="en-BE" dirty="0">
              <a:solidFill>
                <a:srgbClr val="FFFF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9C05BD8-8DDB-B4F1-23C8-540A080DD13E}"/>
              </a:ext>
            </a:extLst>
          </p:cNvPr>
          <p:cNvSpPr txBox="1"/>
          <p:nvPr/>
        </p:nvSpPr>
        <p:spPr>
          <a:xfrm>
            <a:off x="3094892" y="4030456"/>
            <a:ext cx="519421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3600" b="1">
                <a:solidFill>
                  <a:srgbClr val="FF0000"/>
                </a:solidFill>
              </a:defRPr>
            </a:lvl1pPr>
          </a:lstStyle>
          <a:p>
            <a:r>
              <a:rPr lang="en-US" dirty="0">
                <a:solidFill>
                  <a:srgbClr val="E6820E"/>
                </a:solidFill>
                <a:sym typeface="Wingdings" panose="05000000000000000000" pitchFamily="2" charset="2"/>
              </a:rPr>
              <a:t>304ms  311ms </a:t>
            </a:r>
            <a:endParaRPr lang="en-BE" dirty="0">
              <a:solidFill>
                <a:srgbClr val="E6820E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2FE689C-1CBE-B20A-527F-649B71CB1DAE}"/>
              </a:ext>
            </a:extLst>
          </p:cNvPr>
          <p:cNvSpPr txBox="1"/>
          <p:nvPr/>
        </p:nvSpPr>
        <p:spPr>
          <a:xfrm>
            <a:off x="3179300" y="5026010"/>
            <a:ext cx="419754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3600" b="1">
                <a:solidFill>
                  <a:srgbClr val="E6820E"/>
                </a:solidFill>
              </a:defRPr>
            </a:lvl1pPr>
          </a:lstStyle>
          <a:p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3.4s </a:t>
            </a:r>
            <a:r>
              <a:rPr lang="en-US" dirty="0">
                <a:solidFill>
                  <a:srgbClr val="FFFF00"/>
                </a:solidFill>
                <a:sym typeface="Wingdings" panose="05000000000000000000" pitchFamily="2" charset="2"/>
              </a:rPr>
              <a:t> 140ms </a:t>
            </a:r>
            <a:endParaRPr lang="en-BE" dirty="0">
              <a:solidFill>
                <a:srgbClr val="FFFF00"/>
              </a:solidFill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3E3D6466-238C-8D3B-B9EE-4541FD7A1C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415059">
            <a:off x="7142945" y="2856129"/>
            <a:ext cx="2952750" cy="220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C21D534-DC20-7DAB-85AA-7D8B04C733D4}"/>
              </a:ext>
            </a:extLst>
          </p:cNvPr>
          <p:cNvSpPr txBox="1"/>
          <p:nvPr/>
        </p:nvSpPr>
        <p:spPr>
          <a:xfrm>
            <a:off x="6265773" y="5975829"/>
            <a:ext cx="419754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3600" b="1">
                <a:solidFill>
                  <a:srgbClr val="E6820E"/>
                </a:solidFill>
              </a:defRPr>
            </a:lvl1pPr>
          </a:lstStyle>
          <a:p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4.4s  2.8s </a:t>
            </a:r>
            <a:endParaRPr lang="en-BE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7656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3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1150AD-E424-490F-A3E6-147D047AF505}"/>
              </a:ext>
            </a:extLst>
          </p:cNvPr>
          <p:cNvPicPr>
            <a:picLocks noChangeAspect="1"/>
          </p:cNvPicPr>
          <p:nvPr>
            <p:custDataLst>
              <p:custData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88884" y="-22188"/>
            <a:ext cx="3183776" cy="86089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9D87857-8B86-4E40-B4FD-6ECD4DA8B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5449" y="225051"/>
            <a:ext cx="11542512" cy="860893"/>
          </a:xfrm>
        </p:spPr>
        <p:txBody>
          <a:bodyPr>
            <a:normAutofit/>
          </a:bodyPr>
          <a:lstStyle/>
          <a:p>
            <a:r>
              <a:rPr lang="fr-BE" dirty="0"/>
              <a:t>Project </a:t>
            </a:r>
            <a:r>
              <a:rPr lang="fr-BE" dirty="0" err="1"/>
              <a:t>Months</a:t>
            </a:r>
            <a:endParaRPr lang="en-B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E7278D-41BD-3D84-631F-03F59C531B0C}"/>
              </a:ext>
            </a:extLst>
          </p:cNvPr>
          <p:cNvSpPr txBox="1"/>
          <p:nvPr/>
        </p:nvSpPr>
        <p:spPr>
          <a:xfrm>
            <a:off x="166835" y="2951946"/>
            <a:ext cx="1185833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D4D4D4"/>
                </a:solidFill>
                <a:latin typeface="Fira Code" panose="020B0809050000020004" pitchFamily="49" charset="0"/>
              </a:rPr>
              <a:t>The Goal:</a:t>
            </a:r>
            <a:br>
              <a:rPr lang="en-US" sz="2800" b="1" dirty="0">
                <a:solidFill>
                  <a:srgbClr val="D4D4D4"/>
                </a:solidFill>
                <a:latin typeface="Fira Code" panose="020B0809050000020004" pitchFamily="49" charset="0"/>
              </a:rPr>
            </a:br>
            <a:r>
              <a:rPr lang="en-US" sz="2800" b="1" dirty="0">
                <a:solidFill>
                  <a:srgbClr val="D4D4D4"/>
                </a:solidFill>
                <a:latin typeface="Fira Code" panose="020B0809050000020004" pitchFamily="49" charset="0"/>
              </a:rPr>
              <a:t>Avoid </a:t>
            </a:r>
            <a:r>
              <a:rPr lang="en-US" sz="2800" b="1" dirty="0" err="1">
                <a:solidFill>
                  <a:srgbClr val="D4D4D4"/>
                </a:solidFill>
                <a:latin typeface="Fira Code" panose="020B0809050000020004" pitchFamily="49" charset="0"/>
              </a:rPr>
              <a:t>rerenders</a:t>
            </a:r>
            <a:r>
              <a:rPr lang="en-US" sz="2800" b="1" dirty="0">
                <a:solidFill>
                  <a:srgbClr val="D4D4D4"/>
                </a:solidFill>
                <a:latin typeface="Fira Code" panose="020B0809050000020004" pitchFamily="49" charset="0"/>
              </a:rPr>
              <a:t> when just the filters change</a:t>
            </a:r>
            <a:endParaRPr lang="en-US" sz="2800" b="0" dirty="0">
              <a:solidFill>
                <a:srgbClr val="D4D4D4"/>
              </a:solidFill>
              <a:effectLst/>
              <a:latin typeface="Fira Code" panose="020B0809050000020004" pitchFamily="49" charset="0"/>
            </a:endParaRPr>
          </a:p>
        </p:txBody>
      </p:sp>
      <p:pic>
        <p:nvPicPr>
          <p:cNvPr id="4100" name="Picture 4" descr="Success Kid / I Hate Sandcastles | Know Your Meme">
            <a:extLst>
              <a:ext uri="{FF2B5EF4-FFF2-40B4-BE49-F238E27FC236}">
                <a16:creationId xmlns:a16="http://schemas.microsoft.com/office/drawing/2014/main" id="{13FCA977-6A41-E21B-F769-BDE7B95693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195" y="1085944"/>
            <a:ext cx="10253610" cy="5767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0065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1150AD-E424-490F-A3E6-147D047AF505}"/>
              </a:ext>
            </a:extLst>
          </p:cNvPr>
          <p:cNvPicPr>
            <a:picLocks noChangeAspect="1"/>
          </p:cNvPicPr>
          <p:nvPr>
            <p:custDataLst>
              <p:custData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88884" y="-22188"/>
            <a:ext cx="3183776" cy="86089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9D87857-8B86-4E40-B4FD-6ECD4DA8B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5449" y="722208"/>
            <a:ext cx="11542512" cy="860893"/>
          </a:xfrm>
        </p:spPr>
        <p:txBody>
          <a:bodyPr>
            <a:normAutofit/>
          </a:bodyPr>
          <a:lstStyle/>
          <a:p>
            <a:r>
              <a:rPr lang="fr-BE" dirty="0"/>
              <a:t>Project </a:t>
            </a:r>
            <a:r>
              <a:rPr lang="fr-BE" dirty="0" err="1"/>
              <a:t>Months</a:t>
            </a:r>
            <a:endParaRPr lang="en-BE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299E57C-4AA6-A900-1B97-4B5647A29C74}"/>
              </a:ext>
            </a:extLst>
          </p:cNvPr>
          <p:cNvSpPr txBox="1"/>
          <p:nvPr/>
        </p:nvSpPr>
        <p:spPr>
          <a:xfrm>
            <a:off x="145449" y="1583101"/>
            <a:ext cx="1166427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BE" sz="3200" dirty="0"/>
              <a:t>So… </a:t>
            </a:r>
            <a:r>
              <a:rPr lang="fr-BE" sz="3200" dirty="0" err="1"/>
              <a:t>What</a:t>
            </a:r>
            <a:r>
              <a:rPr lang="fr-BE" sz="3200" dirty="0"/>
              <a:t> about initial page </a:t>
            </a:r>
            <a:r>
              <a:rPr lang="fr-BE" sz="3200" dirty="0" err="1"/>
              <a:t>load</a:t>
            </a:r>
            <a:r>
              <a:rPr lang="fr-BE" sz="3200" dirty="0"/>
              <a:t>?</a:t>
            </a:r>
          </a:p>
          <a:p>
            <a:pPr algn="ctr"/>
            <a:r>
              <a:rPr lang="fr-BE" sz="3200" dirty="0"/>
              <a:t>The application starts </a:t>
            </a:r>
            <a:r>
              <a:rPr lang="fr-BE" sz="3200" dirty="0" err="1"/>
              <a:t>with</a:t>
            </a:r>
            <a:r>
              <a:rPr lang="fr-BE" sz="3200" dirty="0"/>
              <a:t> the </a:t>
            </a:r>
            <a:r>
              <a:rPr lang="fr-BE" sz="3200" dirty="0" err="1"/>
              <a:t>projectMonths</a:t>
            </a:r>
            <a:r>
              <a:rPr lang="fr-BE" sz="3200" dirty="0"/>
              <a:t> screen…</a:t>
            </a:r>
            <a:endParaRPr lang="en-BE" sz="3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E28579-1162-4CFE-D463-96D659399E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028267"/>
            <a:ext cx="12192000" cy="275355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D2CB8E6-02BC-D8CE-864C-C35EFD6448D6}"/>
              </a:ext>
            </a:extLst>
          </p:cNvPr>
          <p:cNvSpPr txBox="1"/>
          <p:nvPr/>
        </p:nvSpPr>
        <p:spPr>
          <a:xfrm>
            <a:off x="0" y="6048951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en-US" sz="3200" b="0" dirty="0"/>
              <a:t>There comes our little holiday dependency lurking again</a:t>
            </a:r>
          </a:p>
        </p:txBody>
      </p:sp>
    </p:spTree>
    <p:extLst>
      <p:ext uri="{BB962C8B-B14F-4D97-AF65-F5344CB8AC3E}">
        <p14:creationId xmlns:p14="http://schemas.microsoft.com/office/powerpoint/2010/main" val="3157592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4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1150AD-E424-490F-A3E6-147D047AF505}"/>
              </a:ext>
            </a:extLst>
          </p:cNvPr>
          <p:cNvPicPr>
            <a:picLocks noChangeAspect="1"/>
          </p:cNvPicPr>
          <p:nvPr>
            <p:custDataLst>
              <p:custData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88884" y="-22188"/>
            <a:ext cx="3183776" cy="86089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9D87857-8B86-4E40-B4FD-6ECD4DA8B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2343" y="695968"/>
            <a:ext cx="11542512" cy="860893"/>
          </a:xfrm>
        </p:spPr>
        <p:txBody>
          <a:bodyPr/>
          <a:lstStyle/>
          <a:p>
            <a:r>
              <a:rPr lang="en-US" dirty="0"/>
              <a:t>Part 2: the meaty part</a:t>
            </a:r>
            <a:endParaRPr lang="en-B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45BC42-63B2-9B21-BC68-C4B2B0C08A19}"/>
              </a:ext>
            </a:extLst>
          </p:cNvPr>
          <p:cNvSpPr txBox="1"/>
          <p:nvPr/>
        </p:nvSpPr>
        <p:spPr>
          <a:xfrm>
            <a:off x="263863" y="1855342"/>
            <a:ext cx="11664273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dirty="0"/>
              <a:t>More </a:t>
            </a:r>
            <a:r>
              <a:rPr lang="en-US" sz="4400" dirty="0" err="1"/>
              <a:t>projectMonths</a:t>
            </a:r>
            <a:r>
              <a:rPr lang="en-US" sz="4400" dirty="0"/>
              <a:t> optimalizations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600" dirty="0" err="1"/>
              <a:t>Refactorings</a:t>
            </a:r>
            <a:endParaRPr lang="en-US" sz="3600" dirty="0"/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3200" dirty="0"/>
              <a:t>Wonders of the </a:t>
            </a:r>
            <a:r>
              <a:rPr lang="en-US" sz="3200" dirty="0" err="1"/>
              <a:t>IFeature</a:t>
            </a:r>
            <a:endParaRPr lang="en-US" sz="3200" dirty="0"/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3200" dirty="0"/>
              <a:t>Refactoring of the store</a:t>
            </a:r>
          </a:p>
          <a:p>
            <a:pPr lvl="1"/>
            <a:endParaRPr lang="en-US" sz="36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600" dirty="0"/>
              <a:t>Reselect </a:t>
            </a:r>
            <a:r>
              <a:rPr lang="en-US" sz="3600" b="1" dirty="0" err="1"/>
              <a:t>createSelector</a:t>
            </a:r>
            <a:endParaRPr lang="en-US" sz="3600" b="1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600" b="1" dirty="0" err="1"/>
              <a:t>useMemo</a:t>
            </a:r>
            <a:r>
              <a:rPr lang="en-US" sz="3600" b="1" dirty="0"/>
              <a:t> &amp; memo</a:t>
            </a:r>
          </a:p>
          <a:p>
            <a:endParaRPr lang="en-US" sz="4400" dirty="0"/>
          </a:p>
        </p:txBody>
      </p:sp>
      <p:pic>
        <p:nvPicPr>
          <p:cNvPr id="1026" name="Picture 2" descr="Download Cool Cat With Sunglasses Wallpaper | Wallpapers.com">
            <a:extLst>
              <a:ext uri="{FF2B5EF4-FFF2-40B4-BE49-F238E27FC236}">
                <a16:creationId xmlns:a16="http://schemas.microsoft.com/office/drawing/2014/main" id="{54A170D0-CDE7-8D05-140E-3E06907114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1575" y="3254218"/>
            <a:ext cx="4653280" cy="290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1121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1150AD-E424-490F-A3E6-147D047AF505}"/>
              </a:ext>
            </a:extLst>
          </p:cNvPr>
          <p:cNvPicPr>
            <a:picLocks noChangeAspect="1"/>
          </p:cNvPicPr>
          <p:nvPr>
            <p:custDataLst>
              <p:custData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88884" y="-22188"/>
            <a:ext cx="3183776" cy="86089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9D87857-8B86-4E40-B4FD-6ECD4DA8B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5449" y="722208"/>
            <a:ext cx="11542512" cy="860893"/>
          </a:xfrm>
        </p:spPr>
        <p:txBody>
          <a:bodyPr>
            <a:normAutofit/>
          </a:bodyPr>
          <a:lstStyle/>
          <a:p>
            <a:r>
              <a:rPr lang="fr-BE" dirty="0" err="1"/>
              <a:t>Take</a:t>
            </a:r>
            <a:r>
              <a:rPr lang="fr-BE" dirty="0"/>
              <a:t> </a:t>
            </a:r>
            <a:r>
              <a:rPr lang="fr-BE" dirty="0" err="1"/>
              <a:t>Aways</a:t>
            </a:r>
            <a:endParaRPr lang="en-B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DD592D-3B3A-9042-EC90-370229DA34BB}"/>
              </a:ext>
            </a:extLst>
          </p:cNvPr>
          <p:cNvSpPr txBox="1"/>
          <p:nvPr/>
        </p:nvSpPr>
        <p:spPr>
          <a:xfrm>
            <a:off x="145448" y="1711899"/>
            <a:ext cx="11885589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Depend on as little as possible</a:t>
            </a:r>
            <a:br>
              <a:rPr lang="en-US" sz="36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</a:br>
            <a:r>
              <a:rPr lang="en-US" sz="24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Components should rely on their minimum requirements of state and props only</a:t>
            </a:r>
            <a:br>
              <a:rPr lang="en-US" sz="24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</a:br>
            <a:r>
              <a:rPr lang="en-US" sz="24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Prefer props only for low level components</a:t>
            </a:r>
            <a:endParaRPr lang="en-US" sz="2000" b="0" dirty="0">
              <a:solidFill>
                <a:srgbClr val="D4D4D4"/>
              </a:solidFill>
              <a:effectLst/>
              <a:latin typeface="Fira Code" panose="020B0809050000020004" pitchFamily="49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b="0" dirty="0">
              <a:solidFill>
                <a:srgbClr val="D4D4D4"/>
              </a:solidFill>
              <a:effectLst/>
              <a:latin typeface="Fira Code" panose="020B0809050000020004" pitchFamily="49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D4D4D4"/>
                </a:solidFill>
                <a:latin typeface="Fira Code" panose="020B0809050000020004" pitchFamily="49" charset="0"/>
              </a:rPr>
              <a:t>Cache expensive calculations</a:t>
            </a:r>
            <a:br>
              <a:rPr lang="en-US" sz="3600" dirty="0">
                <a:solidFill>
                  <a:srgbClr val="D4D4D4"/>
                </a:solidFill>
                <a:latin typeface="Fira Code" panose="020B0809050000020004" pitchFamily="49" charset="0"/>
              </a:rPr>
            </a:br>
            <a:r>
              <a:rPr lang="en-US" sz="2400" dirty="0" err="1">
                <a:solidFill>
                  <a:srgbClr val="D4D4D4"/>
                </a:solidFill>
                <a:latin typeface="Fira Code" panose="020B0809050000020004" pitchFamily="49" charset="0"/>
              </a:rPr>
              <a:t>createSelector</a:t>
            </a:r>
            <a:r>
              <a:rPr lang="en-US" sz="2400" dirty="0">
                <a:solidFill>
                  <a:srgbClr val="D4D4D4"/>
                </a:solidFill>
                <a:latin typeface="Fira Code" panose="020B0809050000020004" pitchFamily="49" charset="0"/>
              </a:rPr>
              <a:t>, </a:t>
            </a:r>
            <a:r>
              <a:rPr lang="en-US" sz="2400" dirty="0" err="1">
                <a:solidFill>
                  <a:srgbClr val="D4D4D4"/>
                </a:solidFill>
                <a:latin typeface="Fira Code" panose="020B0809050000020004" pitchFamily="49" charset="0"/>
              </a:rPr>
              <a:t>useMemo</a:t>
            </a:r>
            <a:r>
              <a:rPr lang="en-US" sz="2400" dirty="0">
                <a:solidFill>
                  <a:srgbClr val="D4D4D4"/>
                </a:solidFill>
                <a:latin typeface="Fira Code" panose="020B0809050000020004" pitchFamily="49" charset="0"/>
              </a:rPr>
              <a:t> &amp; memo are your friends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b="0" dirty="0">
              <a:solidFill>
                <a:srgbClr val="D4D4D4"/>
              </a:solidFill>
              <a:effectLst/>
              <a:latin typeface="Fira Code" panose="020B0809050000020004" pitchFamily="49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Fallback to </a:t>
            </a:r>
            <a:r>
              <a:rPr lang="en-US" sz="3600" b="0" dirty="0" err="1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console.time</a:t>
            </a:r>
            <a:r>
              <a:rPr lang="en-US" sz="36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&amp; &lt;Profiler /&gt;</a:t>
            </a:r>
            <a:br>
              <a:rPr lang="en-US" sz="36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</a:br>
            <a:r>
              <a:rPr lang="en-US" sz="2400" dirty="0">
                <a:solidFill>
                  <a:srgbClr val="D4D4D4"/>
                </a:solidFill>
                <a:latin typeface="Fira Code" panose="020B0809050000020004" pitchFamily="49" charset="0"/>
              </a:rPr>
              <a:t>For lower level profiling</a:t>
            </a:r>
            <a:endParaRPr lang="en-US" sz="3600" b="0" dirty="0">
              <a:solidFill>
                <a:srgbClr val="D4D4D4"/>
              </a:solidFill>
              <a:effectLst/>
              <a:latin typeface="Fira Code" panose="020B08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889500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1150AD-E424-490F-A3E6-147D047AF505}"/>
              </a:ext>
            </a:extLst>
          </p:cNvPr>
          <p:cNvPicPr>
            <a:picLocks noChangeAspect="1"/>
          </p:cNvPicPr>
          <p:nvPr>
            <p:custDataLst>
              <p:custData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88884" y="-22188"/>
            <a:ext cx="3183776" cy="86089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9D87857-8B86-4E40-B4FD-6ECD4DA8B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5449" y="722208"/>
            <a:ext cx="11542512" cy="860893"/>
          </a:xfrm>
        </p:spPr>
        <p:txBody>
          <a:bodyPr>
            <a:normAutofit/>
          </a:bodyPr>
          <a:lstStyle/>
          <a:p>
            <a:r>
              <a:rPr lang="fr-BE" dirty="0" err="1"/>
              <a:t>Take</a:t>
            </a:r>
            <a:r>
              <a:rPr lang="fr-BE" dirty="0"/>
              <a:t> </a:t>
            </a:r>
            <a:r>
              <a:rPr lang="fr-BE" dirty="0" err="1"/>
              <a:t>Aways</a:t>
            </a:r>
            <a:endParaRPr lang="en-BE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831F3E-B96F-1FAF-B8DB-2876F2E36E2F}"/>
              </a:ext>
            </a:extLst>
          </p:cNvPr>
          <p:cNvSpPr txBox="1"/>
          <p:nvPr/>
        </p:nvSpPr>
        <p:spPr>
          <a:xfrm>
            <a:off x="166835" y="2139151"/>
            <a:ext cx="1185833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D4D4D4"/>
                </a:solidFill>
                <a:latin typeface="Fira Code" panose="020B0809050000020004" pitchFamily="49" charset="0"/>
              </a:rPr>
              <a:t>Overall structure and code quality has improved due to the </a:t>
            </a:r>
            <a:r>
              <a:rPr lang="en-US" sz="2800" b="1" dirty="0" err="1">
                <a:solidFill>
                  <a:srgbClr val="D4D4D4"/>
                </a:solidFill>
                <a:latin typeface="Fira Code" panose="020B0809050000020004" pitchFamily="49" charset="0"/>
              </a:rPr>
              <a:t>refactorings</a:t>
            </a:r>
            <a:r>
              <a:rPr lang="en-US" sz="2800" b="1" dirty="0">
                <a:solidFill>
                  <a:srgbClr val="D4D4D4"/>
                </a:solidFill>
                <a:latin typeface="Fira Code" panose="020B0809050000020004" pitchFamily="49" charset="0"/>
              </a:rPr>
              <a:t> needed to realize the performance targets </a:t>
            </a:r>
            <a:endParaRPr lang="en-US" sz="2800" b="0" dirty="0">
              <a:solidFill>
                <a:srgbClr val="D4D4D4"/>
              </a:solidFill>
              <a:effectLst/>
              <a:latin typeface="Fira Code" panose="020B080905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565C3A-5E10-8AF8-CC7F-C2EC55EEED1A}"/>
              </a:ext>
            </a:extLst>
          </p:cNvPr>
          <p:cNvSpPr txBox="1"/>
          <p:nvPr/>
        </p:nvSpPr>
        <p:spPr>
          <a:xfrm>
            <a:off x="145449" y="3944813"/>
            <a:ext cx="1185833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More components with finer grained purpose result in a clearer component hierarchy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D4D4D4"/>
                </a:solidFill>
                <a:latin typeface="Fira Code" panose="020B0809050000020004" pitchFamily="49" charset="0"/>
              </a:rPr>
              <a:t>Improved folder structure to group components</a:t>
            </a:r>
            <a:endParaRPr lang="en-US" sz="2800" b="0" dirty="0">
              <a:solidFill>
                <a:srgbClr val="D4D4D4"/>
              </a:solidFill>
              <a:effectLst/>
              <a:latin typeface="Fira Code" panose="020B0809050000020004" pitchFamily="49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Components now depend only on what they need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D4D4D4"/>
                </a:solidFill>
                <a:latin typeface="Fira Code" panose="020B0809050000020004" pitchFamily="49" charset="0"/>
              </a:rPr>
              <a:t>Complexity has increased but it is hidden away in hooks and selectors</a:t>
            </a:r>
            <a:endParaRPr lang="en-US" sz="2800" b="0" dirty="0">
              <a:solidFill>
                <a:srgbClr val="D4D4D4"/>
              </a:solidFill>
              <a:effectLst/>
              <a:latin typeface="Fira Code" panose="020B08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4470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1150AD-E424-490F-A3E6-147D047AF505}"/>
              </a:ext>
            </a:extLst>
          </p:cNvPr>
          <p:cNvPicPr>
            <a:picLocks noChangeAspect="1"/>
          </p:cNvPicPr>
          <p:nvPr>
            <p:custDataLst>
              <p:custData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88884" y="-22188"/>
            <a:ext cx="3183776" cy="86089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9D87857-8B86-4E40-B4FD-6ECD4DA8B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5449" y="722208"/>
            <a:ext cx="11542512" cy="860893"/>
          </a:xfrm>
        </p:spPr>
        <p:txBody>
          <a:bodyPr>
            <a:normAutofit/>
          </a:bodyPr>
          <a:lstStyle/>
          <a:p>
            <a:r>
              <a:rPr lang="fr-BE" dirty="0" err="1"/>
              <a:t>Take</a:t>
            </a:r>
            <a:r>
              <a:rPr lang="fr-BE" dirty="0"/>
              <a:t> </a:t>
            </a:r>
            <a:r>
              <a:rPr lang="fr-BE" dirty="0" err="1"/>
              <a:t>Aways</a:t>
            </a:r>
            <a:endParaRPr lang="en-B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DD592D-3B3A-9042-EC90-370229DA34BB}"/>
              </a:ext>
            </a:extLst>
          </p:cNvPr>
          <p:cNvSpPr txBox="1"/>
          <p:nvPr/>
        </p:nvSpPr>
        <p:spPr>
          <a:xfrm>
            <a:off x="145449" y="3109185"/>
            <a:ext cx="11885589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i="1" dirty="0"/>
              <a:t>”Weeks of coding can save you hours of planning.“</a:t>
            </a:r>
            <a:br>
              <a:rPr lang="en-US" sz="3200" dirty="0"/>
            </a:br>
            <a:r>
              <a:rPr lang="en-US" sz="3200" dirty="0"/>
              <a:t>-- Fred Brooks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831F3E-B96F-1FAF-B8DB-2876F2E36E2F}"/>
              </a:ext>
            </a:extLst>
          </p:cNvPr>
          <p:cNvSpPr txBox="1"/>
          <p:nvPr/>
        </p:nvSpPr>
        <p:spPr>
          <a:xfrm>
            <a:off x="145449" y="1681951"/>
            <a:ext cx="118583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D4D4D4"/>
                </a:solidFill>
                <a:latin typeface="Fira Code" panose="020B0809050000020004" pitchFamily="49" charset="0"/>
              </a:rPr>
              <a:t>The </a:t>
            </a:r>
            <a:r>
              <a:rPr lang="en-US" sz="2800" b="1" dirty="0" err="1">
                <a:solidFill>
                  <a:srgbClr val="D4D4D4"/>
                </a:solidFill>
                <a:latin typeface="Fira Code" panose="020B0809050000020004" pitchFamily="49" charset="0"/>
              </a:rPr>
              <a:t>IFeature</a:t>
            </a:r>
            <a:endParaRPr lang="en-US" sz="2800" b="0" dirty="0">
              <a:solidFill>
                <a:srgbClr val="D4D4D4"/>
              </a:solidFill>
              <a:effectLst/>
              <a:latin typeface="Fira Code" panose="020B08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400212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1150AD-E424-490F-A3E6-147D047AF505}"/>
              </a:ext>
            </a:extLst>
          </p:cNvPr>
          <p:cNvPicPr>
            <a:picLocks noChangeAspect="1"/>
          </p:cNvPicPr>
          <p:nvPr>
            <p:custDataLst>
              <p:custData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88884" y="-22188"/>
            <a:ext cx="3183776" cy="86089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9D87857-8B86-4E40-B4FD-6ECD4DA8B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5449" y="722208"/>
            <a:ext cx="11542512" cy="860893"/>
          </a:xfrm>
        </p:spPr>
        <p:txBody>
          <a:bodyPr>
            <a:normAutofit/>
          </a:bodyPr>
          <a:lstStyle/>
          <a:p>
            <a:r>
              <a:rPr lang="fr-BE" dirty="0"/>
              <a:t>BREAK</a:t>
            </a:r>
            <a:endParaRPr lang="en-BE" dirty="0"/>
          </a:p>
        </p:txBody>
      </p:sp>
      <p:pic>
        <p:nvPicPr>
          <p:cNvPr id="8194" name="Picture 2" descr="We Need To Go Deeper | Know Your Meme">
            <a:extLst>
              <a:ext uri="{FF2B5EF4-FFF2-40B4-BE49-F238E27FC236}">
                <a16:creationId xmlns:a16="http://schemas.microsoft.com/office/drawing/2014/main" id="{48F6A2DF-B118-FBD7-69BA-FE0CD8015C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8471" y="1583101"/>
            <a:ext cx="4616467" cy="5024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7984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1150AD-E424-490F-A3E6-147D047AF505}"/>
              </a:ext>
            </a:extLst>
          </p:cNvPr>
          <p:cNvPicPr>
            <a:picLocks noChangeAspect="1"/>
          </p:cNvPicPr>
          <p:nvPr>
            <p:custDataLst>
              <p:custData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88884" y="-22188"/>
            <a:ext cx="3183776" cy="86089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9D87857-8B86-4E40-B4FD-6ECD4DA8B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5449" y="722208"/>
            <a:ext cx="11542512" cy="860893"/>
          </a:xfrm>
        </p:spPr>
        <p:txBody>
          <a:bodyPr>
            <a:normAutofit/>
          </a:bodyPr>
          <a:lstStyle/>
          <a:p>
            <a:r>
              <a:rPr lang="fr-BE" dirty="0" err="1"/>
              <a:t>Other</a:t>
            </a:r>
            <a:r>
              <a:rPr lang="fr-BE" dirty="0"/>
              <a:t> </a:t>
            </a:r>
            <a:r>
              <a:rPr lang="fr-BE" dirty="0" err="1"/>
              <a:t>Optimalizations</a:t>
            </a:r>
            <a:endParaRPr lang="en-B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DD592D-3B3A-9042-EC90-370229DA34BB}"/>
              </a:ext>
            </a:extLst>
          </p:cNvPr>
          <p:cNvSpPr txBox="1"/>
          <p:nvPr/>
        </p:nvSpPr>
        <p:spPr>
          <a:xfrm>
            <a:off x="145448" y="1711899"/>
            <a:ext cx="11885589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Web Worker to delegate work</a:t>
            </a:r>
          </a:p>
          <a:p>
            <a:endParaRPr lang="en-US" sz="3600" dirty="0">
              <a:solidFill>
                <a:srgbClr val="D4D4D4"/>
              </a:solidFill>
              <a:latin typeface="Fira Code" panose="020B0809050000020004" pitchFamily="49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b="0" dirty="0" err="1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useCallback</a:t>
            </a:r>
            <a:r>
              <a:rPr lang="en-US" sz="36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for caching event handlers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Avoid inline styling created in render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Components without props can be cached</a:t>
            </a:r>
          </a:p>
        </p:txBody>
      </p:sp>
    </p:spTree>
    <p:extLst>
      <p:ext uri="{BB962C8B-B14F-4D97-AF65-F5344CB8AC3E}">
        <p14:creationId xmlns:p14="http://schemas.microsoft.com/office/powerpoint/2010/main" val="16060751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1150AD-E424-490F-A3E6-147D047AF505}"/>
              </a:ext>
            </a:extLst>
          </p:cNvPr>
          <p:cNvPicPr>
            <a:picLocks noChangeAspect="1"/>
          </p:cNvPicPr>
          <p:nvPr>
            <p:custDataLst>
              <p:custData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88884" y="-22188"/>
            <a:ext cx="3183776" cy="86089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9D87857-8B86-4E40-B4FD-6ECD4DA8B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5448" y="722208"/>
            <a:ext cx="11865041" cy="860893"/>
          </a:xfrm>
        </p:spPr>
        <p:txBody>
          <a:bodyPr>
            <a:normAutofit/>
          </a:bodyPr>
          <a:lstStyle/>
          <a:p>
            <a:r>
              <a:rPr lang="fr-BE" dirty="0"/>
              <a:t>The </a:t>
            </a:r>
            <a:r>
              <a:rPr lang="fr-BE" dirty="0" err="1"/>
              <a:t>survivors</a:t>
            </a:r>
            <a:endParaRPr lang="en-BE" dirty="0"/>
          </a:p>
        </p:txBody>
      </p:sp>
      <p:pic>
        <p:nvPicPr>
          <p:cNvPr id="1026" name="Picture 2" descr="40 Of The Funniest Sleeping Memes Ever | Bored Panda">
            <a:extLst>
              <a:ext uri="{FF2B5EF4-FFF2-40B4-BE49-F238E27FC236}">
                <a16:creationId xmlns:a16="http://schemas.microsoft.com/office/drawing/2014/main" id="{0A55CE64-DA84-F6C7-74C6-55EC7E47BF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8424" y="1661268"/>
            <a:ext cx="5135152" cy="4717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824324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1150AD-E424-490F-A3E6-147D047AF505}"/>
              </a:ext>
            </a:extLst>
          </p:cNvPr>
          <p:cNvPicPr>
            <a:picLocks noChangeAspect="1"/>
          </p:cNvPicPr>
          <p:nvPr>
            <p:custDataLst>
              <p:custData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88884" y="-22188"/>
            <a:ext cx="3183776" cy="86089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9D87857-8B86-4E40-B4FD-6ECD4DA8B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5449" y="722208"/>
            <a:ext cx="11542512" cy="860893"/>
          </a:xfrm>
        </p:spPr>
        <p:txBody>
          <a:bodyPr>
            <a:normAutofit/>
          </a:bodyPr>
          <a:lstStyle/>
          <a:p>
            <a:r>
              <a:rPr lang="fr-BE" dirty="0"/>
              <a:t>Project </a:t>
            </a:r>
            <a:r>
              <a:rPr lang="fr-BE" dirty="0" err="1"/>
              <a:t>Months</a:t>
            </a:r>
            <a:endParaRPr lang="en-B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F709F0B-AFF6-29B3-137E-952F05E782FB}"/>
              </a:ext>
            </a:extLst>
          </p:cNvPr>
          <p:cNvSpPr txBox="1"/>
          <p:nvPr/>
        </p:nvSpPr>
        <p:spPr>
          <a:xfrm>
            <a:off x="166835" y="2966221"/>
            <a:ext cx="118583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Let’s take care of this holiday nonsense once and for all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257D705-1804-5C2C-1F39-582BDD0A92E1}"/>
              </a:ext>
            </a:extLst>
          </p:cNvPr>
          <p:cNvSpPr txBox="1"/>
          <p:nvPr/>
        </p:nvSpPr>
        <p:spPr>
          <a:xfrm>
            <a:off x="166835" y="3848087"/>
            <a:ext cx="118583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We will obviously </a:t>
            </a:r>
            <a:r>
              <a:rPr lang="en-US" sz="2000" b="1" dirty="0"/>
              <a:t>not</a:t>
            </a:r>
            <a:r>
              <a:rPr lang="en-US" sz="2000" dirty="0"/>
              <a:t> write the 200 lines it would take to implement this manually </a:t>
            </a:r>
          </a:p>
        </p:txBody>
      </p:sp>
    </p:spTree>
    <p:extLst>
      <p:ext uri="{BB962C8B-B14F-4D97-AF65-F5344CB8AC3E}">
        <p14:creationId xmlns:p14="http://schemas.microsoft.com/office/powerpoint/2010/main" val="2799087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1150AD-E424-490F-A3E6-147D047AF505}"/>
              </a:ext>
            </a:extLst>
          </p:cNvPr>
          <p:cNvPicPr>
            <a:picLocks noChangeAspect="1"/>
          </p:cNvPicPr>
          <p:nvPr>
            <p:custDataLst>
              <p:custData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88884" y="-22188"/>
            <a:ext cx="3183776" cy="86089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9D87857-8B86-4E40-B4FD-6ECD4DA8B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5449" y="722208"/>
            <a:ext cx="11879716" cy="860893"/>
          </a:xfrm>
        </p:spPr>
        <p:txBody>
          <a:bodyPr>
            <a:normAutofit/>
          </a:bodyPr>
          <a:lstStyle/>
          <a:p>
            <a:r>
              <a:rPr lang="fr-BE" dirty="0"/>
              <a:t>Project </a:t>
            </a:r>
            <a:r>
              <a:rPr lang="fr-BE" dirty="0" err="1"/>
              <a:t>Months</a:t>
            </a:r>
            <a:endParaRPr lang="en-BE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734E86-AF65-0806-EFF7-E9934A57E364}"/>
              </a:ext>
            </a:extLst>
          </p:cNvPr>
          <p:cNvSpPr txBox="1"/>
          <p:nvPr/>
        </p:nvSpPr>
        <p:spPr>
          <a:xfrm>
            <a:off x="166835" y="1661403"/>
            <a:ext cx="118583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Web Worker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751F7FD-B910-F4FB-B5A1-7E93F1D3F7F1}"/>
              </a:ext>
            </a:extLst>
          </p:cNvPr>
          <p:cNvSpPr txBox="1"/>
          <p:nvPr/>
        </p:nvSpPr>
        <p:spPr>
          <a:xfrm>
            <a:off x="166834" y="2645668"/>
            <a:ext cx="11879716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rgbClr val="D4D4D4"/>
                </a:solidFill>
                <a:latin typeface="Fira Code" panose="020B0809050000020004" pitchFamily="49" charset="0"/>
              </a:rPr>
              <a:t>R</a:t>
            </a:r>
            <a:r>
              <a:rPr lang="en-US" sz="40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un scripts in a background thread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Without interfering with the UI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Perform I/O with fetch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Send messages using event handlers</a:t>
            </a:r>
          </a:p>
        </p:txBody>
      </p:sp>
    </p:spTree>
    <p:extLst>
      <p:ext uri="{BB962C8B-B14F-4D97-AF65-F5344CB8AC3E}">
        <p14:creationId xmlns:p14="http://schemas.microsoft.com/office/powerpoint/2010/main" val="24490386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1150AD-E424-490F-A3E6-147D047AF505}"/>
              </a:ext>
            </a:extLst>
          </p:cNvPr>
          <p:cNvPicPr>
            <a:picLocks noChangeAspect="1"/>
          </p:cNvPicPr>
          <p:nvPr>
            <p:custDataLst>
              <p:custData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88884" y="-22188"/>
            <a:ext cx="3183776" cy="86089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9D87857-8B86-4E40-B4FD-6ECD4DA8B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5449" y="722208"/>
            <a:ext cx="11542512" cy="860893"/>
          </a:xfrm>
        </p:spPr>
        <p:txBody>
          <a:bodyPr>
            <a:normAutofit/>
          </a:bodyPr>
          <a:lstStyle/>
          <a:p>
            <a:r>
              <a:rPr lang="fr-BE" dirty="0"/>
              <a:t>Project </a:t>
            </a:r>
            <a:r>
              <a:rPr lang="fr-BE" dirty="0" err="1"/>
              <a:t>Months</a:t>
            </a:r>
            <a:endParaRPr lang="en-BE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299E57C-4AA6-A900-1B97-4B5647A29C74}"/>
              </a:ext>
            </a:extLst>
          </p:cNvPr>
          <p:cNvSpPr txBox="1"/>
          <p:nvPr/>
        </p:nvSpPr>
        <p:spPr>
          <a:xfrm>
            <a:off x="263863" y="3099351"/>
            <a:ext cx="116642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DEMO TIME</a:t>
            </a:r>
            <a:endParaRPr lang="en-BE" sz="3200" b="1" dirty="0"/>
          </a:p>
        </p:txBody>
      </p:sp>
    </p:spTree>
    <p:extLst>
      <p:ext uri="{BB962C8B-B14F-4D97-AF65-F5344CB8AC3E}">
        <p14:creationId xmlns:p14="http://schemas.microsoft.com/office/powerpoint/2010/main" val="28111811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1150AD-E424-490F-A3E6-147D047AF505}"/>
              </a:ext>
            </a:extLst>
          </p:cNvPr>
          <p:cNvPicPr>
            <a:picLocks noChangeAspect="1"/>
          </p:cNvPicPr>
          <p:nvPr>
            <p:custDataLst>
              <p:custData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88884" y="-22188"/>
            <a:ext cx="3183776" cy="86089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9D87857-8B86-4E40-B4FD-6ECD4DA8B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5449" y="722208"/>
            <a:ext cx="11879716" cy="860893"/>
          </a:xfrm>
        </p:spPr>
        <p:txBody>
          <a:bodyPr>
            <a:normAutofit/>
          </a:bodyPr>
          <a:lstStyle/>
          <a:p>
            <a:r>
              <a:rPr lang="fr-BE" dirty="0"/>
              <a:t>Project </a:t>
            </a:r>
            <a:r>
              <a:rPr lang="fr-BE" dirty="0" err="1"/>
              <a:t>Months</a:t>
            </a:r>
            <a:endParaRPr lang="en-B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49261B2-3C04-49D5-07AA-83A689CE67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4650" y="2362233"/>
            <a:ext cx="6633462" cy="409636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734E86-AF65-0806-EFF7-E9934A57E364}"/>
              </a:ext>
            </a:extLst>
          </p:cNvPr>
          <p:cNvSpPr txBox="1"/>
          <p:nvPr/>
        </p:nvSpPr>
        <p:spPr>
          <a:xfrm>
            <a:off x="166835" y="1661403"/>
            <a:ext cx="118583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The render happened before the first result was in</a:t>
            </a:r>
          </a:p>
        </p:txBody>
      </p:sp>
      <p:pic>
        <p:nvPicPr>
          <p:cNvPr id="6152" name="Picture 8" descr="Crying Emoji transparent PNG - StickPNG">
            <a:extLst>
              <a:ext uri="{FF2B5EF4-FFF2-40B4-BE49-F238E27FC236}">
                <a16:creationId xmlns:a16="http://schemas.microsoft.com/office/drawing/2014/main" id="{C6ECB405-6EC3-942D-4D20-3E82407B62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5908" y="1483793"/>
            <a:ext cx="878440" cy="878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32811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1150AD-E424-490F-A3E6-147D047AF505}"/>
              </a:ext>
            </a:extLst>
          </p:cNvPr>
          <p:cNvPicPr>
            <a:picLocks noChangeAspect="1"/>
          </p:cNvPicPr>
          <p:nvPr>
            <p:custDataLst>
              <p:custData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88884" y="-22188"/>
            <a:ext cx="3183776" cy="86089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9D87857-8B86-4E40-B4FD-6ECD4DA8B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2343" y="695968"/>
            <a:ext cx="11542512" cy="860893"/>
          </a:xfrm>
        </p:spPr>
        <p:txBody>
          <a:bodyPr/>
          <a:lstStyle/>
          <a:p>
            <a:r>
              <a:rPr lang="en-US" dirty="0"/>
              <a:t>Part 3: Going beyond </a:t>
            </a:r>
            <a:endParaRPr lang="en-B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45BC42-63B2-9B21-BC68-C4B2B0C08A19}"/>
              </a:ext>
            </a:extLst>
          </p:cNvPr>
          <p:cNvSpPr txBox="1"/>
          <p:nvPr/>
        </p:nvSpPr>
        <p:spPr>
          <a:xfrm>
            <a:off x="263863" y="1855342"/>
            <a:ext cx="11664273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dirty="0"/>
              <a:t>More </a:t>
            </a:r>
            <a:r>
              <a:rPr lang="en-US" sz="4400" dirty="0" err="1"/>
              <a:t>projectMonths</a:t>
            </a:r>
            <a:r>
              <a:rPr lang="en-US" sz="4400" dirty="0"/>
              <a:t> optimalizations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600" dirty="0"/>
              <a:t>Web Worker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600" dirty="0"/>
              <a:t>&lt;Profiler /&gt;</a:t>
            </a:r>
          </a:p>
          <a:p>
            <a:pPr lvl="1"/>
            <a:endParaRPr lang="en-US" sz="36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dirty="0"/>
              <a:t>Other low level tools</a:t>
            </a:r>
          </a:p>
        </p:txBody>
      </p:sp>
    </p:spTree>
    <p:extLst>
      <p:ext uri="{BB962C8B-B14F-4D97-AF65-F5344CB8AC3E}">
        <p14:creationId xmlns:p14="http://schemas.microsoft.com/office/powerpoint/2010/main" val="304585000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1150AD-E424-490F-A3E6-147D047AF505}"/>
              </a:ext>
            </a:extLst>
          </p:cNvPr>
          <p:cNvPicPr>
            <a:picLocks noChangeAspect="1"/>
          </p:cNvPicPr>
          <p:nvPr>
            <p:custDataLst>
              <p:custData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88884" y="-22188"/>
            <a:ext cx="3183776" cy="86089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9D87857-8B86-4E40-B4FD-6ECD4DA8B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7094" y="572644"/>
            <a:ext cx="11542512" cy="860893"/>
          </a:xfrm>
        </p:spPr>
        <p:txBody>
          <a:bodyPr>
            <a:normAutofit/>
          </a:bodyPr>
          <a:lstStyle/>
          <a:p>
            <a:r>
              <a:rPr lang="fr-BE" dirty="0"/>
              <a:t>Project </a:t>
            </a:r>
            <a:r>
              <a:rPr lang="fr-BE" dirty="0" err="1"/>
              <a:t>Months</a:t>
            </a:r>
            <a:endParaRPr lang="en-BE" dirty="0"/>
          </a:p>
        </p:txBody>
      </p:sp>
      <p:pic>
        <p:nvPicPr>
          <p:cNvPr id="5122" name="Picture 2" descr="Why You Little!! by JustSomePainter11 on DeviantArt | The simpsons, Best  funny pictures, Cartoon pics">
            <a:extLst>
              <a:ext uri="{FF2B5EF4-FFF2-40B4-BE49-F238E27FC236}">
                <a16:creationId xmlns:a16="http://schemas.microsoft.com/office/drawing/2014/main" id="{C67C223B-7DC0-8FA2-BD6D-AE8FE31782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7843" y="2539544"/>
            <a:ext cx="5216313" cy="3910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3E1A81B-1E2A-AEB7-24BC-60D70F0C9074}"/>
              </a:ext>
            </a:extLst>
          </p:cNvPr>
          <p:cNvSpPr txBox="1"/>
          <p:nvPr/>
        </p:nvSpPr>
        <p:spPr>
          <a:xfrm>
            <a:off x="166834" y="1433537"/>
            <a:ext cx="118583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The holiday performance issue persists…</a:t>
            </a:r>
          </a:p>
        </p:txBody>
      </p:sp>
    </p:spTree>
    <p:extLst>
      <p:ext uri="{BB962C8B-B14F-4D97-AF65-F5344CB8AC3E}">
        <p14:creationId xmlns:p14="http://schemas.microsoft.com/office/powerpoint/2010/main" val="1645626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1150AD-E424-490F-A3E6-147D047AF505}"/>
              </a:ext>
            </a:extLst>
          </p:cNvPr>
          <p:cNvPicPr>
            <a:picLocks noChangeAspect="1"/>
          </p:cNvPicPr>
          <p:nvPr>
            <p:custDataLst>
              <p:custData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88884" y="-22188"/>
            <a:ext cx="3183776" cy="86089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9D87857-8B86-4E40-B4FD-6ECD4DA8B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5449" y="722208"/>
            <a:ext cx="11879716" cy="860893"/>
          </a:xfrm>
        </p:spPr>
        <p:txBody>
          <a:bodyPr>
            <a:normAutofit/>
          </a:bodyPr>
          <a:lstStyle/>
          <a:p>
            <a:r>
              <a:rPr lang="fr-BE" dirty="0"/>
              <a:t>Project </a:t>
            </a:r>
            <a:r>
              <a:rPr lang="fr-BE" dirty="0" err="1"/>
              <a:t>Months</a:t>
            </a:r>
            <a:endParaRPr lang="en-B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B76D16-1009-3B2D-C885-01EE499FE1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1692" y="2607974"/>
            <a:ext cx="5243704" cy="370247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7D9CB69-205D-096C-67F3-1A7CFB75F6CA}"/>
              </a:ext>
            </a:extLst>
          </p:cNvPr>
          <p:cNvSpPr txBox="1"/>
          <p:nvPr/>
        </p:nvSpPr>
        <p:spPr>
          <a:xfrm>
            <a:off x="166835" y="1661403"/>
            <a:ext cx="118583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I swear this works on the production dataset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BED8DA9-C6C8-752E-F8B7-0AA8AF09BC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27578" y="1383136"/>
            <a:ext cx="1033169" cy="108356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0119A96-3A9A-2FD3-1D05-E3D9F7AD579B}"/>
              </a:ext>
            </a:extLst>
          </p:cNvPr>
          <p:cNvSpPr txBox="1"/>
          <p:nvPr/>
        </p:nvSpPr>
        <p:spPr>
          <a:xfrm>
            <a:off x="5790362" y="4925892"/>
            <a:ext cx="623480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The first result is returned as it is calculated</a:t>
            </a:r>
            <a:br>
              <a:rPr lang="en-US" sz="2800" dirty="0"/>
            </a:br>
            <a:r>
              <a:rPr lang="en-US" sz="2800" dirty="0"/>
              <a:t>The rest is sent in batch after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5A7722A-2E18-C4BF-5B3D-87DE06AC3C3C}"/>
              </a:ext>
            </a:extLst>
          </p:cNvPr>
          <p:cNvSpPr txBox="1"/>
          <p:nvPr/>
        </p:nvSpPr>
        <p:spPr>
          <a:xfrm>
            <a:off x="5790361" y="2939375"/>
            <a:ext cx="623480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I don’t know why there are now two renders. </a:t>
            </a:r>
            <a:r>
              <a:rPr lang="en-US" sz="1600" dirty="0"/>
              <a:t>I don’t want to talk about it :)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957403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0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1150AD-E424-490F-A3E6-147D047AF505}"/>
              </a:ext>
            </a:extLst>
          </p:cNvPr>
          <p:cNvPicPr>
            <a:picLocks noChangeAspect="1"/>
          </p:cNvPicPr>
          <p:nvPr>
            <p:custDataLst>
              <p:custData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88884" y="-22188"/>
            <a:ext cx="3183776" cy="86089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9D87857-8B86-4E40-B4FD-6ECD4DA8B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7094" y="572644"/>
            <a:ext cx="11542512" cy="860893"/>
          </a:xfrm>
        </p:spPr>
        <p:txBody>
          <a:bodyPr>
            <a:normAutofit/>
          </a:bodyPr>
          <a:lstStyle/>
          <a:p>
            <a:r>
              <a:rPr lang="fr-BE" dirty="0"/>
              <a:t>Project </a:t>
            </a:r>
            <a:r>
              <a:rPr lang="fr-BE" dirty="0" err="1"/>
              <a:t>Months</a:t>
            </a:r>
            <a:endParaRPr lang="en-B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E1A81B-1E2A-AEB7-24BC-60D70F0C9074}"/>
              </a:ext>
            </a:extLst>
          </p:cNvPr>
          <p:cNvSpPr txBox="1"/>
          <p:nvPr/>
        </p:nvSpPr>
        <p:spPr>
          <a:xfrm>
            <a:off x="166834" y="1433537"/>
            <a:ext cx="118583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I figured it out…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896042-CA20-02C0-ACD2-EBA775798280}"/>
              </a:ext>
            </a:extLst>
          </p:cNvPr>
          <p:cNvSpPr txBox="1"/>
          <p:nvPr/>
        </p:nvSpPr>
        <p:spPr>
          <a:xfrm>
            <a:off x="207094" y="2597173"/>
            <a:ext cx="11400285" cy="34163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b="0" dirty="0" err="1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useDocumentTitle</a:t>
            </a:r>
            <a: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latin typeface="Fira Code" panose="020B0809050000020004" pitchFamily="49" charset="0"/>
              </a:rPr>
              <a:t>'</a:t>
            </a:r>
            <a:r>
              <a:rPr lang="en-US" b="0" dirty="0" err="1">
                <a:solidFill>
                  <a:srgbClr val="CE9178"/>
                </a:solidFill>
                <a:effectLst/>
                <a:latin typeface="Fira Code" panose="020B0809050000020004" pitchFamily="49" charset="0"/>
              </a:rPr>
              <a:t>projectMonthsList</a:t>
            </a:r>
            <a:r>
              <a:rPr lang="en-US" b="0" dirty="0">
                <a:solidFill>
                  <a:srgbClr val="CE9178"/>
                </a:solidFill>
                <a:effectLst/>
                <a:latin typeface="Fira Code" panose="020B0809050000020004" pitchFamily="49" charset="0"/>
              </a:rPr>
              <a:t>'</a:t>
            </a:r>
            <a: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);</a:t>
            </a:r>
          </a:p>
          <a:p>
            <a:b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</a:br>
            <a: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console.log(</a:t>
            </a:r>
            <a:r>
              <a:rPr lang="en-US" b="0" dirty="0">
                <a:solidFill>
                  <a:srgbClr val="CE9178"/>
                </a:solidFill>
                <a:effectLst/>
                <a:latin typeface="Fira Code" panose="020B0809050000020004" pitchFamily="49" charset="0"/>
              </a:rPr>
              <a:t>'</a:t>
            </a:r>
            <a:r>
              <a:rPr lang="en-US" b="0" dirty="0" err="1">
                <a:solidFill>
                  <a:srgbClr val="CE9178"/>
                </a:solidFill>
                <a:effectLst/>
                <a:latin typeface="Fira Code" panose="020B0809050000020004" pitchFamily="49" charset="0"/>
              </a:rPr>
              <a:t>ProjectMonthsLists</a:t>
            </a:r>
            <a:r>
              <a:rPr lang="en-US" b="0" dirty="0">
                <a:solidFill>
                  <a:srgbClr val="CE9178"/>
                </a:solidFill>
                <a:effectLst/>
                <a:latin typeface="Fira Code" panose="020B0809050000020004" pitchFamily="49" charset="0"/>
              </a:rPr>
              <a:t> render'</a:t>
            </a:r>
            <a: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);</a:t>
            </a:r>
          </a:p>
          <a:p>
            <a:b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</a:br>
            <a:r>
              <a:rPr lang="en-US" b="0" dirty="0">
                <a:solidFill>
                  <a:srgbClr val="569CD6"/>
                </a:solidFill>
                <a:effectLst/>
                <a:latin typeface="Fira Code" panose="020B0809050000020004" pitchFamily="49" charset="0"/>
              </a:rPr>
              <a:t>const</a:t>
            </a:r>
            <a: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b="0" dirty="0" err="1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projectMonths</a:t>
            </a:r>
            <a: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= </a:t>
            </a:r>
            <a:r>
              <a:rPr lang="en-US" b="0" dirty="0" err="1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useSelector</a:t>
            </a:r>
            <a: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((state: </a:t>
            </a:r>
            <a:r>
              <a:rPr lang="en-US" b="0" dirty="0" err="1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ConfacState</a:t>
            </a:r>
            <a: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) </a:t>
            </a:r>
            <a:r>
              <a:rPr lang="en-US" b="0" dirty="0">
                <a:solidFill>
                  <a:srgbClr val="569CD6"/>
                </a:solidFill>
                <a:effectLst/>
                <a:latin typeface="Fira Code" panose="020B0809050000020004" pitchFamily="49" charset="0"/>
              </a:rPr>
              <a:t>=&gt;</a:t>
            </a:r>
            <a: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b="0" dirty="0" err="1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state.projectsMonth</a:t>
            </a:r>
            <a: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);</a:t>
            </a:r>
          </a:p>
          <a:p>
            <a:r>
              <a:rPr lang="en-US" b="0" dirty="0">
                <a:solidFill>
                  <a:srgbClr val="569CD6"/>
                </a:solidFill>
                <a:effectLst/>
                <a:latin typeface="Fira Code" panose="020B0809050000020004" pitchFamily="49" charset="0"/>
              </a:rPr>
              <a:t>const</a:t>
            </a:r>
            <a: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b="0" dirty="0" err="1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uniqueMonths</a:t>
            </a:r>
            <a: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= </a:t>
            </a:r>
            <a:r>
              <a:rPr lang="en-US" b="0" dirty="0" err="1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projectMonths</a:t>
            </a:r>
            <a:endParaRPr lang="en-US" b="0" dirty="0">
              <a:solidFill>
                <a:srgbClr val="D4D4D4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  .map(</a:t>
            </a:r>
            <a:r>
              <a:rPr lang="en-US" b="0" dirty="0" err="1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projectMonth</a:t>
            </a:r>
            <a: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b="0" dirty="0">
                <a:solidFill>
                  <a:srgbClr val="569CD6"/>
                </a:solidFill>
                <a:effectLst/>
                <a:latin typeface="Fira Code" panose="020B0809050000020004" pitchFamily="49" charset="0"/>
              </a:rPr>
              <a:t>=&gt;</a:t>
            </a:r>
            <a: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b="0" dirty="0" err="1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projectMonth.month.format</a:t>
            </a:r>
            <a: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b="0" dirty="0" err="1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ProjectMonthsListFilterOpenMonthsFormat</a:t>
            </a:r>
            <a: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))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  .filter((month, index, </a:t>
            </a:r>
            <a:r>
              <a:rPr lang="en-US" b="0" dirty="0" err="1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arr</a:t>
            </a:r>
            <a: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) </a:t>
            </a:r>
            <a:r>
              <a:rPr lang="en-US" b="0" dirty="0">
                <a:solidFill>
                  <a:srgbClr val="569CD6"/>
                </a:solidFill>
                <a:effectLst/>
                <a:latin typeface="Fira Code" panose="020B0809050000020004" pitchFamily="49" charset="0"/>
              </a:rPr>
              <a:t>=&gt;</a:t>
            </a:r>
            <a: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b="0" dirty="0" err="1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arr.indexOf</a:t>
            </a:r>
            <a: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(month) === index)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  .sort((a, b) </a:t>
            </a:r>
            <a:r>
              <a:rPr lang="en-US" b="0" dirty="0">
                <a:solidFill>
                  <a:srgbClr val="569CD6"/>
                </a:solidFill>
                <a:effectLst/>
                <a:latin typeface="Fira Code" panose="020B0809050000020004" pitchFamily="49" charset="0"/>
              </a:rPr>
              <a:t>=&gt;</a:t>
            </a:r>
            <a: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b="0" dirty="0" err="1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b.localeCompare</a:t>
            </a:r>
            <a: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(a));</a:t>
            </a:r>
          </a:p>
          <a:p>
            <a:b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</a:br>
            <a: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console.log(</a:t>
            </a:r>
            <a:r>
              <a:rPr lang="en-US" b="0" dirty="0">
                <a:solidFill>
                  <a:srgbClr val="CE9178"/>
                </a:solidFill>
                <a:effectLst/>
                <a:latin typeface="Fira Code" panose="020B0809050000020004" pitchFamily="49" charset="0"/>
              </a:rPr>
              <a:t>'</a:t>
            </a:r>
            <a:r>
              <a:rPr lang="en-US" b="0" dirty="0" err="1">
                <a:solidFill>
                  <a:srgbClr val="CE9178"/>
                </a:solidFill>
                <a:effectLst/>
                <a:latin typeface="Fira Code" panose="020B0809050000020004" pitchFamily="49" charset="0"/>
              </a:rPr>
              <a:t>ProjectMonthsLists</a:t>
            </a:r>
            <a:r>
              <a:rPr lang="en-US" b="0" dirty="0">
                <a:solidFill>
                  <a:srgbClr val="CE9178"/>
                </a:solidFill>
                <a:effectLst/>
                <a:latin typeface="Fira Code" panose="020B0809050000020004" pitchFamily="49" charset="0"/>
              </a:rPr>
              <a:t> render'</a:t>
            </a:r>
            <a: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278365574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1150AD-E424-490F-A3E6-147D047AF505}"/>
              </a:ext>
            </a:extLst>
          </p:cNvPr>
          <p:cNvPicPr>
            <a:picLocks noChangeAspect="1"/>
          </p:cNvPicPr>
          <p:nvPr>
            <p:custDataLst>
              <p:custData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88884" y="-22188"/>
            <a:ext cx="3183776" cy="86089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9D87857-8B86-4E40-B4FD-6ECD4DA8B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7094" y="572644"/>
            <a:ext cx="11542512" cy="860893"/>
          </a:xfrm>
        </p:spPr>
        <p:txBody>
          <a:bodyPr>
            <a:normAutofit/>
          </a:bodyPr>
          <a:lstStyle/>
          <a:p>
            <a:r>
              <a:rPr lang="fr-BE" dirty="0"/>
              <a:t>Profiler</a:t>
            </a:r>
            <a:endParaRPr lang="en-BE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FC4C2F-8BE7-2626-E1ED-D28D26A9B451}"/>
              </a:ext>
            </a:extLst>
          </p:cNvPr>
          <p:cNvSpPr txBox="1"/>
          <p:nvPr/>
        </p:nvSpPr>
        <p:spPr>
          <a:xfrm>
            <a:off x="207094" y="2398127"/>
            <a:ext cx="11818070" cy="353943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28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render(</a:t>
            </a:r>
          </a:p>
          <a:p>
            <a:r>
              <a:rPr lang="en-US" sz="28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  </a:t>
            </a:r>
            <a:r>
              <a:rPr lang="en-US" sz="2800" b="0" dirty="0">
                <a:solidFill>
                  <a:srgbClr val="808080"/>
                </a:solidFill>
                <a:effectLst/>
                <a:latin typeface="Fira Code" panose="020B0809050000020004" pitchFamily="49" charset="0"/>
              </a:rPr>
              <a:t>&lt;</a:t>
            </a:r>
            <a:r>
              <a:rPr lang="en-US" sz="2800" b="0" dirty="0">
                <a:solidFill>
                  <a:srgbClr val="569CD6"/>
                </a:solidFill>
                <a:effectLst/>
                <a:latin typeface="Fira Code" panose="020B0809050000020004" pitchFamily="49" charset="0"/>
              </a:rPr>
              <a:t>App</a:t>
            </a:r>
            <a:r>
              <a:rPr lang="en-US" sz="2800" b="0" dirty="0">
                <a:solidFill>
                  <a:srgbClr val="808080"/>
                </a:solidFill>
                <a:effectLst/>
                <a:latin typeface="Fira Code" panose="020B0809050000020004" pitchFamily="49" charset="0"/>
              </a:rPr>
              <a:t>&gt;</a:t>
            </a:r>
            <a:endParaRPr lang="en-US" sz="2800" b="0" dirty="0">
              <a:solidFill>
                <a:srgbClr val="D4D4D4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sz="28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    </a:t>
            </a:r>
            <a:r>
              <a:rPr lang="en-US" sz="2800" b="0" dirty="0">
                <a:solidFill>
                  <a:srgbClr val="808080"/>
                </a:solidFill>
                <a:effectLst/>
                <a:latin typeface="Fira Code" panose="020B0809050000020004" pitchFamily="49" charset="0"/>
              </a:rPr>
              <a:t>&lt;</a:t>
            </a:r>
            <a:r>
              <a:rPr lang="en-US" sz="2800" b="0" dirty="0">
                <a:solidFill>
                  <a:srgbClr val="569CD6"/>
                </a:solidFill>
                <a:effectLst/>
                <a:latin typeface="Fira Code" panose="020B0809050000020004" pitchFamily="49" charset="0"/>
              </a:rPr>
              <a:t>Profiler</a:t>
            </a:r>
            <a:r>
              <a:rPr lang="en-US" sz="28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sz="2800" b="0" dirty="0">
                <a:solidFill>
                  <a:srgbClr val="9CDCFE"/>
                </a:solidFill>
                <a:effectLst/>
                <a:latin typeface="Fira Code" panose="020B0809050000020004" pitchFamily="49" charset="0"/>
              </a:rPr>
              <a:t>id</a:t>
            </a:r>
            <a:r>
              <a:rPr lang="en-US" sz="28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=</a:t>
            </a:r>
            <a:r>
              <a:rPr lang="en-US" sz="2800" b="0" dirty="0">
                <a:solidFill>
                  <a:srgbClr val="CE9178"/>
                </a:solidFill>
                <a:effectLst/>
                <a:latin typeface="Fira Code" panose="020B0809050000020004" pitchFamily="49" charset="0"/>
              </a:rPr>
              <a:t>"Navigation"</a:t>
            </a:r>
            <a:r>
              <a:rPr lang="en-US" sz="28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sz="2800" b="0" dirty="0" err="1">
                <a:solidFill>
                  <a:srgbClr val="9CDCFE"/>
                </a:solidFill>
                <a:effectLst/>
                <a:latin typeface="Fira Code" panose="020B0809050000020004" pitchFamily="49" charset="0"/>
              </a:rPr>
              <a:t>onRender</a:t>
            </a:r>
            <a:r>
              <a:rPr lang="en-US" sz="28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=</a:t>
            </a:r>
            <a:r>
              <a:rPr lang="en-US" sz="2800" b="0" dirty="0">
                <a:solidFill>
                  <a:srgbClr val="CE9178"/>
                </a:solidFill>
                <a:effectLst/>
                <a:latin typeface="Fira Code" panose="020B0809050000020004" pitchFamily="49" charset="0"/>
              </a:rPr>
              <a:t>{callback}</a:t>
            </a:r>
            <a:r>
              <a:rPr lang="en-US" sz="2800" b="0" dirty="0">
                <a:solidFill>
                  <a:srgbClr val="808080"/>
                </a:solidFill>
                <a:effectLst/>
                <a:latin typeface="Fira Code" panose="020B0809050000020004" pitchFamily="49" charset="0"/>
              </a:rPr>
              <a:t>&gt;</a:t>
            </a:r>
            <a:endParaRPr lang="en-US" sz="2800" b="0" dirty="0">
              <a:solidFill>
                <a:srgbClr val="D4D4D4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sz="28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      </a:t>
            </a:r>
            <a:r>
              <a:rPr lang="en-US" sz="2800" b="0" dirty="0">
                <a:solidFill>
                  <a:srgbClr val="808080"/>
                </a:solidFill>
                <a:effectLst/>
                <a:latin typeface="Fira Code" panose="020B0809050000020004" pitchFamily="49" charset="0"/>
              </a:rPr>
              <a:t>&lt;</a:t>
            </a:r>
            <a:r>
              <a:rPr lang="en-US" sz="2800" b="0" dirty="0">
                <a:solidFill>
                  <a:srgbClr val="569CD6"/>
                </a:solidFill>
                <a:effectLst/>
                <a:latin typeface="Fira Code" panose="020B0809050000020004" pitchFamily="49" charset="0"/>
              </a:rPr>
              <a:t>Navigation</a:t>
            </a:r>
            <a:r>
              <a:rPr lang="en-US" sz="28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sz="2800" b="0" dirty="0">
                <a:solidFill>
                  <a:srgbClr val="9CDCFE"/>
                </a:solidFill>
                <a:effectLst/>
                <a:latin typeface="Fira Code" panose="020B0809050000020004" pitchFamily="49" charset="0"/>
              </a:rPr>
              <a:t>{...props}</a:t>
            </a:r>
            <a:r>
              <a:rPr lang="en-US" sz="2800" b="0" dirty="0">
                <a:solidFill>
                  <a:srgbClr val="808080"/>
                </a:solidFill>
                <a:effectLst/>
                <a:latin typeface="Fira Code" panose="020B0809050000020004" pitchFamily="49" charset="0"/>
              </a:rPr>
              <a:t> /&gt;</a:t>
            </a:r>
            <a:endParaRPr lang="en-US" sz="2800" b="0" dirty="0">
              <a:solidFill>
                <a:srgbClr val="D4D4D4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sz="28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    </a:t>
            </a:r>
            <a:r>
              <a:rPr lang="en-US" sz="2800" b="0" dirty="0">
                <a:solidFill>
                  <a:srgbClr val="808080"/>
                </a:solidFill>
                <a:effectLst/>
                <a:latin typeface="Fira Code" panose="020B0809050000020004" pitchFamily="49" charset="0"/>
              </a:rPr>
              <a:t>&lt;/</a:t>
            </a:r>
            <a:r>
              <a:rPr lang="en-US" sz="2800" b="0" dirty="0">
                <a:solidFill>
                  <a:srgbClr val="569CD6"/>
                </a:solidFill>
                <a:effectLst/>
                <a:latin typeface="Fira Code" panose="020B0809050000020004" pitchFamily="49" charset="0"/>
              </a:rPr>
              <a:t>Profiler</a:t>
            </a:r>
            <a:r>
              <a:rPr lang="en-US" sz="2800" b="0" dirty="0">
                <a:solidFill>
                  <a:srgbClr val="808080"/>
                </a:solidFill>
                <a:effectLst/>
                <a:latin typeface="Fira Code" panose="020B0809050000020004" pitchFamily="49" charset="0"/>
              </a:rPr>
              <a:t>&gt;</a:t>
            </a:r>
            <a:endParaRPr lang="en-US" sz="2800" b="0" dirty="0">
              <a:solidFill>
                <a:srgbClr val="D4D4D4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sz="28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    </a:t>
            </a:r>
            <a:r>
              <a:rPr lang="en-US" sz="2800" b="0" dirty="0">
                <a:solidFill>
                  <a:srgbClr val="808080"/>
                </a:solidFill>
                <a:effectLst/>
                <a:latin typeface="Fira Code" panose="020B0809050000020004" pitchFamily="49" charset="0"/>
              </a:rPr>
              <a:t>&lt;</a:t>
            </a:r>
            <a:r>
              <a:rPr lang="en-US" sz="2800" b="0" dirty="0">
                <a:solidFill>
                  <a:srgbClr val="569CD6"/>
                </a:solidFill>
                <a:effectLst/>
                <a:latin typeface="Fira Code" panose="020B0809050000020004" pitchFamily="49" charset="0"/>
              </a:rPr>
              <a:t>Main</a:t>
            </a:r>
            <a:r>
              <a:rPr lang="en-US" sz="28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sz="2800" b="0" dirty="0">
                <a:solidFill>
                  <a:srgbClr val="9CDCFE"/>
                </a:solidFill>
                <a:effectLst/>
                <a:latin typeface="Fira Code" panose="020B0809050000020004" pitchFamily="49" charset="0"/>
              </a:rPr>
              <a:t>{...props}</a:t>
            </a:r>
            <a:r>
              <a:rPr lang="en-US" sz="28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sz="2800" b="0" dirty="0">
                <a:solidFill>
                  <a:srgbClr val="F44747"/>
                </a:solidFill>
                <a:effectLst/>
                <a:latin typeface="Fira Code" panose="020B0809050000020004" pitchFamily="49" charset="0"/>
              </a:rPr>
              <a:t>/</a:t>
            </a:r>
            <a:r>
              <a:rPr lang="en-US" sz="2800" b="0" dirty="0">
                <a:solidFill>
                  <a:srgbClr val="808080"/>
                </a:solidFill>
                <a:effectLst/>
                <a:latin typeface="Fira Code" panose="020B0809050000020004" pitchFamily="49" charset="0"/>
              </a:rPr>
              <a:t>&gt;</a:t>
            </a:r>
            <a:endParaRPr lang="en-US" sz="2800" b="0" dirty="0">
              <a:solidFill>
                <a:srgbClr val="D4D4D4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sz="28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  </a:t>
            </a:r>
            <a:r>
              <a:rPr lang="en-US" sz="2800" b="0" dirty="0">
                <a:solidFill>
                  <a:srgbClr val="808080"/>
                </a:solidFill>
                <a:effectLst/>
                <a:latin typeface="Fira Code" panose="020B0809050000020004" pitchFamily="49" charset="0"/>
              </a:rPr>
              <a:t>&lt;/</a:t>
            </a:r>
            <a:r>
              <a:rPr lang="en-US" sz="2800" b="0" dirty="0">
                <a:solidFill>
                  <a:srgbClr val="569CD6"/>
                </a:solidFill>
                <a:effectLst/>
                <a:latin typeface="Fira Code" panose="020B0809050000020004" pitchFamily="49" charset="0"/>
              </a:rPr>
              <a:t>App</a:t>
            </a:r>
            <a:r>
              <a:rPr lang="en-US" sz="2800" b="0" dirty="0">
                <a:solidFill>
                  <a:srgbClr val="808080"/>
                </a:solidFill>
                <a:effectLst/>
                <a:latin typeface="Fira Code" panose="020B0809050000020004" pitchFamily="49" charset="0"/>
              </a:rPr>
              <a:t>&gt;</a:t>
            </a:r>
            <a:endParaRPr lang="en-US" sz="2800" b="0" dirty="0">
              <a:solidFill>
                <a:srgbClr val="D4D4D4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sz="28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292287289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1150AD-E424-490F-A3E6-147D047AF505}"/>
              </a:ext>
            </a:extLst>
          </p:cNvPr>
          <p:cNvPicPr>
            <a:picLocks noChangeAspect="1"/>
          </p:cNvPicPr>
          <p:nvPr>
            <p:custDataLst>
              <p:custData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88884" y="-22188"/>
            <a:ext cx="3183776" cy="86089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9D87857-8B86-4E40-B4FD-6ECD4DA8B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900" y="838705"/>
            <a:ext cx="11542512" cy="860893"/>
          </a:xfrm>
        </p:spPr>
        <p:txBody>
          <a:bodyPr>
            <a:normAutofit/>
          </a:bodyPr>
          <a:lstStyle/>
          <a:p>
            <a:r>
              <a:rPr lang="fr-BE" dirty="0"/>
              <a:t>PROFILER</a:t>
            </a:r>
            <a:endParaRPr lang="en-BE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299E57C-4AA6-A900-1B97-4B5647A29C74}"/>
              </a:ext>
            </a:extLst>
          </p:cNvPr>
          <p:cNvSpPr txBox="1"/>
          <p:nvPr/>
        </p:nvSpPr>
        <p:spPr>
          <a:xfrm>
            <a:off x="263863" y="3006883"/>
            <a:ext cx="116642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DEMO TIME</a:t>
            </a:r>
            <a:endParaRPr lang="en-BE" sz="32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8C1D6F5-7B04-1284-809C-AC773F3D550B}"/>
              </a:ext>
            </a:extLst>
          </p:cNvPr>
          <p:cNvSpPr txBox="1"/>
          <p:nvPr/>
        </p:nvSpPr>
        <p:spPr>
          <a:xfrm>
            <a:off x="263863" y="1768465"/>
            <a:ext cx="116642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Collapsed </a:t>
            </a:r>
            <a:r>
              <a:rPr lang="en-US" sz="3200" dirty="0" err="1"/>
              <a:t>ProjectMonth</a:t>
            </a:r>
            <a:r>
              <a:rPr lang="en-US" sz="3200" dirty="0"/>
              <a:t> Badges</a:t>
            </a:r>
            <a:endParaRPr lang="en-BE" sz="3200" dirty="0"/>
          </a:p>
        </p:txBody>
      </p:sp>
    </p:spTree>
    <p:extLst>
      <p:ext uri="{BB962C8B-B14F-4D97-AF65-F5344CB8AC3E}">
        <p14:creationId xmlns:p14="http://schemas.microsoft.com/office/powerpoint/2010/main" val="293969172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1150AD-E424-490F-A3E6-147D047AF505}"/>
              </a:ext>
            </a:extLst>
          </p:cNvPr>
          <p:cNvPicPr>
            <a:picLocks noChangeAspect="1"/>
          </p:cNvPicPr>
          <p:nvPr>
            <p:custDataLst>
              <p:custData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88884" y="-22188"/>
            <a:ext cx="3183776" cy="86089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9D87857-8B86-4E40-B4FD-6ECD4DA8B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5449" y="722208"/>
            <a:ext cx="11542512" cy="860893"/>
          </a:xfrm>
        </p:spPr>
        <p:txBody>
          <a:bodyPr>
            <a:normAutofit/>
          </a:bodyPr>
          <a:lstStyle/>
          <a:p>
            <a:r>
              <a:rPr lang="fr-BE" dirty="0"/>
              <a:t>PROFILER</a:t>
            </a:r>
            <a:endParaRPr lang="en-B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108D9C-FE82-3CF7-1472-C42B3EA6D1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429000"/>
            <a:ext cx="12174165" cy="21800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EC80AC0-8158-A81C-8AF1-93AF17D299A2}"/>
              </a:ext>
            </a:extLst>
          </p:cNvPr>
          <p:cNvSpPr txBox="1"/>
          <p:nvPr/>
        </p:nvSpPr>
        <p:spPr>
          <a:xfrm>
            <a:off x="175752" y="1742722"/>
            <a:ext cx="1185833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Low Level Profiling of</a:t>
            </a:r>
          </a:p>
          <a:p>
            <a:pPr algn="ctr"/>
            <a:r>
              <a:rPr lang="en-US" sz="3200" dirty="0"/>
              <a:t>the </a:t>
            </a:r>
            <a:r>
              <a:rPr lang="en-US" sz="3200" dirty="0" err="1"/>
              <a:t>ProjectMonthListCollapsed</a:t>
            </a:r>
            <a:r>
              <a:rPr lang="en-US" sz="3200" dirty="0"/>
              <a:t> Badges</a:t>
            </a:r>
          </a:p>
        </p:txBody>
      </p:sp>
    </p:spTree>
    <p:extLst>
      <p:ext uri="{BB962C8B-B14F-4D97-AF65-F5344CB8AC3E}">
        <p14:creationId xmlns:p14="http://schemas.microsoft.com/office/powerpoint/2010/main" val="246776007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1150AD-E424-490F-A3E6-147D047AF505}"/>
              </a:ext>
            </a:extLst>
          </p:cNvPr>
          <p:cNvPicPr>
            <a:picLocks noChangeAspect="1"/>
          </p:cNvPicPr>
          <p:nvPr>
            <p:custDataLst>
              <p:custData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88884" y="-22188"/>
            <a:ext cx="3183776" cy="86089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9D87857-8B86-4E40-B4FD-6ECD4DA8B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5449" y="722208"/>
            <a:ext cx="11542512" cy="860893"/>
          </a:xfrm>
        </p:spPr>
        <p:txBody>
          <a:bodyPr>
            <a:normAutofit/>
          </a:bodyPr>
          <a:lstStyle/>
          <a:p>
            <a:r>
              <a:rPr lang="fr-BE" dirty="0"/>
              <a:t>PROFILER</a:t>
            </a:r>
            <a:endParaRPr lang="en-B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C80AC0-8158-A81C-8AF1-93AF17D299A2}"/>
              </a:ext>
            </a:extLst>
          </p:cNvPr>
          <p:cNvSpPr txBox="1"/>
          <p:nvPr/>
        </p:nvSpPr>
        <p:spPr>
          <a:xfrm>
            <a:off x="175752" y="1742722"/>
            <a:ext cx="118583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Aggregated Results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9CBA941-696E-D6D2-5B2F-D472C71FE0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97" y="2912272"/>
            <a:ext cx="12152006" cy="1484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3203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1150AD-E424-490F-A3E6-147D047AF505}"/>
              </a:ext>
            </a:extLst>
          </p:cNvPr>
          <p:cNvPicPr>
            <a:picLocks noChangeAspect="1"/>
          </p:cNvPicPr>
          <p:nvPr>
            <p:custDataLst>
              <p:custData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88884" y="-22188"/>
            <a:ext cx="3183776" cy="86089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9D87857-8B86-4E40-B4FD-6ECD4DA8B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5449" y="1204451"/>
            <a:ext cx="11542512" cy="860893"/>
          </a:xfrm>
        </p:spPr>
        <p:txBody>
          <a:bodyPr>
            <a:normAutofit fontScale="90000"/>
          </a:bodyPr>
          <a:lstStyle/>
          <a:p>
            <a:r>
              <a:rPr lang="fr-BE" dirty="0"/>
              <a:t>Profiler</a:t>
            </a:r>
            <a:br>
              <a:rPr lang="fr-BE" dirty="0"/>
            </a:br>
            <a:r>
              <a:rPr lang="fr-BE" dirty="0" err="1"/>
              <a:t>Icons</a:t>
            </a:r>
            <a:r>
              <a:rPr lang="fr-BE" dirty="0"/>
              <a:t> &amp; Badges</a:t>
            </a:r>
            <a:endParaRPr lang="en-B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DD592D-3B3A-9042-EC90-370229DA34BB}"/>
              </a:ext>
            </a:extLst>
          </p:cNvPr>
          <p:cNvSpPr txBox="1"/>
          <p:nvPr/>
        </p:nvSpPr>
        <p:spPr>
          <a:xfrm>
            <a:off x="145449" y="2551837"/>
            <a:ext cx="11885589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Revert to basic html components</a:t>
            </a:r>
          </a:p>
          <a:p>
            <a:endParaRPr lang="en-US" sz="3600" b="0" dirty="0">
              <a:solidFill>
                <a:srgbClr val="D4D4D4"/>
              </a:solidFill>
              <a:effectLst/>
              <a:latin typeface="Fira Code" panose="020B0809050000020004" pitchFamily="49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Avoid inline styling created in render</a:t>
            </a:r>
          </a:p>
          <a:p>
            <a:endParaRPr lang="en-US" sz="3600" b="0" dirty="0">
              <a:solidFill>
                <a:srgbClr val="D4D4D4"/>
              </a:solidFill>
              <a:effectLst/>
              <a:latin typeface="Fira Code" panose="020B0809050000020004" pitchFamily="49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Components without props can be cached</a:t>
            </a:r>
          </a:p>
        </p:txBody>
      </p:sp>
    </p:spTree>
    <p:extLst>
      <p:ext uri="{BB962C8B-B14F-4D97-AF65-F5344CB8AC3E}">
        <p14:creationId xmlns:p14="http://schemas.microsoft.com/office/powerpoint/2010/main" val="416295986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1150AD-E424-490F-A3E6-147D047AF505}"/>
              </a:ext>
            </a:extLst>
          </p:cNvPr>
          <p:cNvPicPr>
            <a:picLocks noChangeAspect="1"/>
          </p:cNvPicPr>
          <p:nvPr>
            <p:custDataLst>
              <p:custData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88884" y="-22188"/>
            <a:ext cx="3183776" cy="860893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B22286C4-76F3-9F2A-9798-32DBFC8808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1608" y="838705"/>
            <a:ext cx="7459267" cy="5623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Kylo Ren's &quot;More, More!&quot; | Know Your Meme">
            <a:extLst>
              <a:ext uri="{FF2B5EF4-FFF2-40B4-BE49-F238E27FC236}">
                <a16:creationId xmlns:a16="http://schemas.microsoft.com/office/drawing/2014/main" id="{88431968-1342-EAF6-76B5-234174FA40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9622" y="1267612"/>
            <a:ext cx="8472755" cy="4765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766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1150AD-E424-490F-A3E6-147D047AF505}"/>
              </a:ext>
            </a:extLst>
          </p:cNvPr>
          <p:cNvPicPr>
            <a:picLocks noChangeAspect="1"/>
          </p:cNvPicPr>
          <p:nvPr>
            <p:custDataLst>
              <p:custData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88884" y="-22188"/>
            <a:ext cx="3183776" cy="86089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9D87857-8B86-4E40-B4FD-6ECD4DA8B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7642" y="431823"/>
            <a:ext cx="11542512" cy="860893"/>
          </a:xfrm>
        </p:spPr>
        <p:txBody>
          <a:bodyPr>
            <a:normAutofit/>
          </a:bodyPr>
          <a:lstStyle/>
          <a:p>
            <a:r>
              <a:rPr lang="fr-BE" dirty="0" err="1"/>
              <a:t>Other</a:t>
            </a:r>
            <a:r>
              <a:rPr lang="fr-BE" dirty="0"/>
              <a:t> Tools</a:t>
            </a:r>
            <a:endParaRPr lang="en-BE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299E57C-4AA6-A900-1B97-4B5647A29C74}"/>
              </a:ext>
            </a:extLst>
          </p:cNvPr>
          <p:cNvSpPr txBox="1"/>
          <p:nvPr/>
        </p:nvSpPr>
        <p:spPr>
          <a:xfrm>
            <a:off x="263863" y="1348800"/>
            <a:ext cx="11664273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/>
              <a:t>useCallback</a:t>
            </a:r>
            <a:r>
              <a:rPr lang="en-US" sz="3200" dirty="0"/>
              <a:t>: </a:t>
            </a:r>
            <a:br>
              <a:rPr lang="en-US" sz="3200" dirty="0"/>
            </a:br>
            <a:r>
              <a:rPr lang="en-US" sz="3200" dirty="0"/>
              <a:t>To have a fixed event handler function </a:t>
            </a:r>
            <a:r>
              <a:rPr lang="en-US" sz="2400" dirty="0"/>
              <a:t>(see </a:t>
            </a:r>
            <a:r>
              <a:rPr lang="en-US" sz="2400" dirty="0" err="1"/>
              <a:t>Icon.tsx</a:t>
            </a:r>
            <a:r>
              <a:rPr lang="en-US" sz="2400" dirty="0"/>
              <a:t>)</a:t>
            </a:r>
            <a:endParaRPr lang="en-US" sz="3200" dirty="0"/>
          </a:p>
          <a:p>
            <a:endParaRPr lang="en-US" sz="3200" dirty="0"/>
          </a:p>
          <a:p>
            <a:r>
              <a:rPr lang="en-US" sz="3200" b="1" dirty="0" err="1"/>
              <a:t>useWhyDidIUpdate</a:t>
            </a:r>
            <a:r>
              <a:rPr lang="en-US" sz="3200" dirty="0"/>
              <a:t>:</a:t>
            </a:r>
            <a:br>
              <a:rPr lang="en-US" sz="3200" dirty="0"/>
            </a:br>
            <a:r>
              <a:rPr lang="en-US" sz="3200" dirty="0"/>
              <a:t>Present in many </a:t>
            </a:r>
            <a:r>
              <a:rPr lang="en-US" sz="3200" dirty="0" err="1"/>
              <a:t>npm</a:t>
            </a:r>
            <a:r>
              <a:rPr lang="en-US" sz="3200" dirty="0"/>
              <a:t> React hook-collections</a:t>
            </a:r>
          </a:p>
          <a:p>
            <a:endParaRPr lang="en-US" sz="3200" dirty="0"/>
          </a:p>
          <a:p>
            <a:r>
              <a:rPr lang="en-US" sz="3200" b="1" dirty="0" err="1"/>
              <a:t>useDebugValue</a:t>
            </a:r>
            <a:r>
              <a:rPr lang="en-US" sz="2400" dirty="0"/>
              <a:t>(value, format | </a:t>
            </a:r>
            <a:r>
              <a:rPr lang="en-US" sz="2400" dirty="0" err="1"/>
              <a:t>formatFn</a:t>
            </a:r>
            <a:r>
              <a:rPr lang="en-US" sz="2400" dirty="0"/>
              <a:t>?)</a:t>
            </a:r>
            <a:br>
              <a:rPr lang="en-US" sz="3200" dirty="0"/>
            </a:br>
            <a:r>
              <a:rPr lang="en-US" sz="3200" dirty="0"/>
              <a:t>Can be used in custom hooks.</a:t>
            </a:r>
          </a:p>
        </p:txBody>
      </p:sp>
    </p:spTree>
    <p:extLst>
      <p:ext uri="{BB962C8B-B14F-4D97-AF65-F5344CB8AC3E}">
        <p14:creationId xmlns:p14="http://schemas.microsoft.com/office/powerpoint/2010/main" val="42503718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1150AD-E424-490F-A3E6-147D047AF505}"/>
              </a:ext>
            </a:extLst>
          </p:cNvPr>
          <p:cNvPicPr>
            <a:picLocks noChangeAspect="1"/>
          </p:cNvPicPr>
          <p:nvPr>
            <p:custDataLst>
              <p:custData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88884" y="-22188"/>
            <a:ext cx="3183776" cy="86089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9D87857-8B86-4E40-B4FD-6ECD4DA8B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2343" y="695968"/>
            <a:ext cx="11542512" cy="860893"/>
          </a:xfrm>
        </p:spPr>
        <p:txBody>
          <a:bodyPr/>
          <a:lstStyle/>
          <a:p>
            <a:r>
              <a:rPr lang="en-US"/>
              <a:t>Menu: SOLD </a:t>
            </a:r>
            <a:r>
              <a:rPr lang="en-US" dirty="0"/>
              <a:t>OUT</a:t>
            </a:r>
            <a:endParaRPr lang="en-B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45BC42-63B2-9B21-BC68-C4B2B0C08A19}"/>
              </a:ext>
            </a:extLst>
          </p:cNvPr>
          <p:cNvSpPr txBox="1"/>
          <p:nvPr/>
        </p:nvSpPr>
        <p:spPr>
          <a:xfrm>
            <a:off x="263863" y="1855342"/>
            <a:ext cx="11664273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6000" dirty="0"/>
              <a:t>Pagination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6000" dirty="0"/>
              <a:t>Partial data load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6000" dirty="0"/>
              <a:t>Debouncing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6000" dirty="0"/>
              <a:t>Virtualization &amp; Infinite scroll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6000" dirty="0"/>
              <a:t>Suspense </a:t>
            </a:r>
            <a:r>
              <a:rPr lang="en-US" sz="4000" dirty="0"/>
              <a:t>&amp; </a:t>
            </a:r>
            <a:r>
              <a:rPr lang="en-US" sz="4800" dirty="0" err="1"/>
              <a:t>useDeferredValue</a:t>
            </a:r>
            <a:endParaRPr lang="en-US" sz="6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8F91C0D-9CE7-836F-6952-B040607F68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56578" y="2011832"/>
            <a:ext cx="974006" cy="8411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33B84CB-411C-B5EF-DB83-1EFA40714B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04906" y="2852974"/>
            <a:ext cx="974006" cy="841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17246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1150AD-E424-490F-A3E6-147D047AF505}"/>
              </a:ext>
            </a:extLst>
          </p:cNvPr>
          <p:cNvPicPr>
            <a:picLocks noChangeAspect="1"/>
          </p:cNvPicPr>
          <p:nvPr>
            <p:custDataLst>
              <p:custData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88884" y="-22188"/>
            <a:ext cx="3183776" cy="86089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9D87857-8B86-4E40-B4FD-6ECD4DA8B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7642" y="431823"/>
            <a:ext cx="11542512" cy="860893"/>
          </a:xfrm>
        </p:spPr>
        <p:txBody>
          <a:bodyPr>
            <a:normAutofit/>
          </a:bodyPr>
          <a:lstStyle/>
          <a:p>
            <a:r>
              <a:rPr lang="fr-BE" dirty="0" err="1"/>
              <a:t>Other</a:t>
            </a:r>
            <a:r>
              <a:rPr lang="fr-BE" dirty="0"/>
              <a:t> Tools</a:t>
            </a:r>
            <a:endParaRPr lang="en-BE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299E57C-4AA6-A900-1B97-4B5647A29C74}"/>
              </a:ext>
            </a:extLst>
          </p:cNvPr>
          <p:cNvSpPr txBox="1"/>
          <p:nvPr/>
        </p:nvSpPr>
        <p:spPr>
          <a:xfrm>
            <a:off x="263863" y="1348800"/>
            <a:ext cx="1166427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/>
              <a:t>useDeferredValue</a:t>
            </a:r>
            <a:endParaRPr lang="en-US" sz="3200" b="1" dirty="0"/>
          </a:p>
          <a:p>
            <a:r>
              <a:rPr lang="en-US" sz="3200" dirty="0"/>
              <a:t>a React Hook that lets you defer updating a part of the UI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8BA32D-AB5B-8689-1BED-C94B2DC69B6F}"/>
              </a:ext>
            </a:extLst>
          </p:cNvPr>
          <p:cNvSpPr txBox="1"/>
          <p:nvPr/>
        </p:nvSpPr>
        <p:spPr>
          <a:xfrm>
            <a:off x="263862" y="2918129"/>
            <a:ext cx="11345935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dirty="0"/>
              <a:t>Showing</a:t>
            </a:r>
            <a:r>
              <a:rPr lang="en-US" b="1" i="0" dirty="0">
                <a:effectLst/>
                <a:latin typeface="Optimistic Display"/>
              </a:rPr>
              <a:t> </a:t>
            </a:r>
            <a:r>
              <a:rPr lang="en-US" sz="3200" dirty="0"/>
              <a:t>stale content while fresh content is loading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Indicating that the content is stale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Deferring re-rendering for a part of the UI 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39552281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1150AD-E424-490F-A3E6-147D047AF505}"/>
              </a:ext>
            </a:extLst>
          </p:cNvPr>
          <p:cNvPicPr>
            <a:picLocks noChangeAspect="1"/>
          </p:cNvPicPr>
          <p:nvPr>
            <p:custDataLst>
              <p:custData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88884" y="-22188"/>
            <a:ext cx="3183776" cy="86089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9D87857-8B86-4E40-B4FD-6ECD4DA8B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166" y="1260924"/>
            <a:ext cx="11542512" cy="860893"/>
          </a:xfrm>
        </p:spPr>
        <p:txBody>
          <a:bodyPr>
            <a:normAutofit fontScale="90000"/>
          </a:bodyPr>
          <a:lstStyle/>
          <a:p>
            <a:r>
              <a:rPr lang="fr-BE" dirty="0"/>
              <a:t>The Future of </a:t>
            </a:r>
            <a:r>
              <a:rPr lang="fr-BE" dirty="0" err="1"/>
              <a:t>confac</a:t>
            </a:r>
            <a:r>
              <a:rPr lang="fr-BE" dirty="0"/>
              <a:t>?</a:t>
            </a:r>
            <a:br>
              <a:rPr lang="fr-BE" dirty="0"/>
            </a:br>
            <a:r>
              <a:rPr lang="fr-BE" dirty="0" err="1"/>
              <a:t>Technical</a:t>
            </a:r>
            <a:endParaRPr lang="en-B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45BC42-63B2-9B21-BC68-C4B2B0C08A19}"/>
              </a:ext>
            </a:extLst>
          </p:cNvPr>
          <p:cNvSpPr txBox="1"/>
          <p:nvPr/>
        </p:nvSpPr>
        <p:spPr>
          <a:xfrm>
            <a:off x="346056" y="2953470"/>
            <a:ext cx="11664273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0" dirty="0">
                <a:solidFill>
                  <a:srgbClr val="6796E6"/>
                </a:solidFill>
                <a:effectLst/>
                <a:latin typeface="Fira Code" panose="020B0809050000020004" pitchFamily="49" charset="0"/>
              </a:rPr>
              <a:t>-</a:t>
            </a:r>
            <a:r>
              <a:rPr lang="en-US" sz="36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A redesign of the store structure</a:t>
            </a:r>
          </a:p>
          <a:p>
            <a:r>
              <a:rPr lang="en-US" sz="3600" b="0" dirty="0">
                <a:solidFill>
                  <a:srgbClr val="6796E6"/>
                </a:solidFill>
                <a:effectLst/>
                <a:latin typeface="Fira Code" panose="020B0809050000020004" pitchFamily="49" charset="0"/>
              </a:rPr>
              <a:t>-</a:t>
            </a:r>
            <a:r>
              <a:rPr lang="en-US" sz="36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A rethinking of the </a:t>
            </a:r>
            <a:r>
              <a:rPr lang="en-US" sz="3600" b="0" dirty="0">
                <a:solidFill>
                  <a:srgbClr val="CE9178"/>
                </a:solidFill>
                <a:effectLst/>
                <a:latin typeface="Fira Code" panose="020B0809050000020004" pitchFamily="49" charset="0"/>
              </a:rPr>
              <a:t>`feature`</a:t>
            </a:r>
            <a:endParaRPr lang="en-US" sz="3600" b="0" dirty="0">
              <a:solidFill>
                <a:srgbClr val="D4D4D4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sz="3600" b="0" dirty="0">
                <a:solidFill>
                  <a:srgbClr val="6796E6"/>
                </a:solidFill>
                <a:effectLst/>
                <a:latin typeface="Fira Code" panose="020B0809050000020004" pitchFamily="49" charset="0"/>
              </a:rPr>
              <a:t>-</a:t>
            </a:r>
            <a:r>
              <a:rPr lang="en-US" sz="36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sz="3600" b="0" dirty="0" err="1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createSelector</a:t>
            </a:r>
            <a:r>
              <a:rPr lang="en-US" sz="36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() at the highest level</a:t>
            </a:r>
          </a:p>
          <a:p>
            <a:pPr marL="571500" indent="-571500">
              <a:buFontTx/>
              <a:buChar char="-"/>
            </a:pPr>
            <a:r>
              <a:rPr lang="en-US" sz="36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Extract selectors in custom hooks</a:t>
            </a:r>
          </a:p>
          <a:p>
            <a:pPr marL="571500" indent="-571500">
              <a:buFontTx/>
              <a:buChar char="-"/>
            </a:pPr>
            <a:endParaRPr lang="en-US" sz="3600" dirty="0">
              <a:solidFill>
                <a:srgbClr val="D4D4D4"/>
              </a:solidFill>
              <a:latin typeface="Fira Code" panose="020B0809050000020004" pitchFamily="49" charset="0"/>
            </a:endParaRPr>
          </a:p>
          <a:p>
            <a:pPr algn="ctr"/>
            <a:r>
              <a:rPr lang="en-US" sz="2400" dirty="0">
                <a:solidFill>
                  <a:srgbClr val="D4D4D4"/>
                </a:solidFill>
                <a:latin typeface="Fira Code" panose="020B0809050000020004" pitchFamily="49" charset="0"/>
              </a:rPr>
              <a:t>And then wait for the next performance issue…</a:t>
            </a:r>
            <a:endParaRPr lang="en-US" sz="3600" b="0" dirty="0">
              <a:solidFill>
                <a:srgbClr val="D4D4D4"/>
              </a:solidFill>
              <a:effectLst/>
              <a:latin typeface="Fira Code" panose="020B08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24985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1150AD-E424-490F-A3E6-147D047AF505}"/>
              </a:ext>
            </a:extLst>
          </p:cNvPr>
          <p:cNvPicPr>
            <a:picLocks noChangeAspect="1"/>
          </p:cNvPicPr>
          <p:nvPr>
            <p:custDataLst>
              <p:custData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88884" y="-22188"/>
            <a:ext cx="3183776" cy="86089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9D87857-8B86-4E40-B4FD-6ECD4DA8B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1247" y="1239610"/>
            <a:ext cx="11542512" cy="860893"/>
          </a:xfrm>
        </p:spPr>
        <p:txBody>
          <a:bodyPr>
            <a:normAutofit fontScale="90000"/>
          </a:bodyPr>
          <a:lstStyle/>
          <a:p>
            <a:r>
              <a:rPr lang="fr-BE" dirty="0"/>
              <a:t>The Future of </a:t>
            </a:r>
            <a:r>
              <a:rPr lang="fr-BE" dirty="0" err="1"/>
              <a:t>confac</a:t>
            </a:r>
            <a:r>
              <a:rPr lang="fr-BE" dirty="0"/>
              <a:t>?</a:t>
            </a:r>
            <a:br>
              <a:rPr lang="fr-BE" dirty="0"/>
            </a:br>
            <a:r>
              <a:rPr lang="fr-BE" dirty="0" err="1"/>
              <a:t>Functional</a:t>
            </a:r>
            <a:endParaRPr lang="en-B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45BC42-63B2-9B21-BC68-C4B2B0C08A19}"/>
              </a:ext>
            </a:extLst>
          </p:cNvPr>
          <p:cNvSpPr txBox="1"/>
          <p:nvPr/>
        </p:nvSpPr>
        <p:spPr>
          <a:xfrm>
            <a:off x="263863" y="2337021"/>
            <a:ext cx="1166427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/>
              <a:t>Consultant single source of truth?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600" dirty="0"/>
              <a:t>Skill Matrix </a:t>
            </a:r>
            <a:r>
              <a:rPr lang="en-US" sz="3600" dirty="0" err="1"/>
              <a:t>bijwerken</a:t>
            </a:r>
            <a:r>
              <a:rPr lang="en-US" sz="3600" dirty="0"/>
              <a:t> </a:t>
            </a:r>
            <a:r>
              <a:rPr lang="en-US" sz="3600" dirty="0" err="1"/>
              <a:t>en</a:t>
            </a:r>
            <a:r>
              <a:rPr lang="en-US" sz="3600" dirty="0"/>
              <a:t> </a:t>
            </a:r>
            <a:r>
              <a:rPr lang="en-US" sz="3600" dirty="0" err="1"/>
              <a:t>zoeken</a:t>
            </a:r>
            <a:endParaRPr lang="en-US" sz="36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600" dirty="0" err="1"/>
              <a:t>Downloaden</a:t>
            </a:r>
            <a:r>
              <a:rPr lang="en-US" sz="3600" dirty="0"/>
              <a:t> </a:t>
            </a:r>
            <a:r>
              <a:rPr lang="en-US" sz="3600" dirty="0" err="1"/>
              <a:t>documenten</a:t>
            </a:r>
            <a:endParaRPr lang="en-US" sz="36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600" dirty="0" err="1"/>
              <a:t>Indienen</a:t>
            </a:r>
            <a:r>
              <a:rPr lang="en-US" sz="3600" dirty="0"/>
              <a:t> </a:t>
            </a:r>
            <a:r>
              <a:rPr lang="en-US" sz="3600" dirty="0" err="1"/>
              <a:t>ziekte</a:t>
            </a:r>
            <a:r>
              <a:rPr lang="en-US" sz="3600" dirty="0"/>
              <a:t> </a:t>
            </a:r>
            <a:r>
              <a:rPr lang="en-US" sz="3600" dirty="0" err="1"/>
              <a:t>dagen</a:t>
            </a:r>
            <a:endParaRPr lang="en-US" sz="36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600" dirty="0" err="1"/>
              <a:t>Bekijken</a:t>
            </a:r>
            <a:r>
              <a:rPr lang="en-US" sz="3600" dirty="0"/>
              <a:t> </a:t>
            </a:r>
            <a:r>
              <a:rPr lang="en-US" sz="3600" dirty="0" err="1"/>
              <a:t>projecten</a:t>
            </a:r>
            <a:r>
              <a:rPr lang="en-US" sz="3600" dirty="0"/>
              <a:t> </a:t>
            </a:r>
            <a:r>
              <a:rPr lang="en-US" sz="3600" dirty="0" err="1"/>
              <a:t>andere</a:t>
            </a:r>
            <a:r>
              <a:rPr lang="en-US" sz="3600" dirty="0"/>
              <a:t> consultants (tech stack, …)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60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16318486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1150AD-E424-490F-A3E6-147D047AF505}"/>
              </a:ext>
            </a:extLst>
          </p:cNvPr>
          <p:cNvPicPr>
            <a:picLocks noChangeAspect="1"/>
          </p:cNvPicPr>
          <p:nvPr>
            <p:custDataLst>
              <p:custData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88884" y="-22188"/>
            <a:ext cx="3183776" cy="86089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299E57C-4AA6-A900-1B97-4B5647A29C74}"/>
              </a:ext>
            </a:extLst>
          </p:cNvPr>
          <p:cNvSpPr txBox="1"/>
          <p:nvPr/>
        </p:nvSpPr>
        <p:spPr>
          <a:xfrm>
            <a:off x="263863" y="948107"/>
            <a:ext cx="116642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And that’s really it</a:t>
            </a:r>
            <a:endParaRPr lang="en-US" sz="32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93866B2-B694-6AA0-3E91-F6CF0E8A06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642284"/>
            <a:ext cx="1219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550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1150AD-E424-490F-A3E6-147D047AF505}"/>
              </a:ext>
            </a:extLst>
          </p:cNvPr>
          <p:cNvPicPr>
            <a:picLocks noChangeAspect="1"/>
          </p:cNvPicPr>
          <p:nvPr>
            <p:custDataLst>
              <p:custData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88884" y="-22188"/>
            <a:ext cx="3183776" cy="86089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9D87857-8B86-4E40-B4FD-6ECD4DA8B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2343" y="613652"/>
            <a:ext cx="11542512" cy="860893"/>
          </a:xfrm>
        </p:spPr>
        <p:txBody>
          <a:bodyPr/>
          <a:lstStyle/>
          <a:p>
            <a:r>
              <a:rPr lang="fr-BE" dirty="0" err="1"/>
              <a:t>Resources</a:t>
            </a:r>
            <a:endParaRPr lang="en-B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45BC42-63B2-9B21-BC68-C4B2B0C08A19}"/>
              </a:ext>
            </a:extLst>
          </p:cNvPr>
          <p:cNvSpPr txBox="1"/>
          <p:nvPr/>
        </p:nvSpPr>
        <p:spPr>
          <a:xfrm>
            <a:off x="311809" y="1474545"/>
            <a:ext cx="1166427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err="1"/>
              <a:t>Confac</a:t>
            </a:r>
            <a:r>
              <a:rPr lang="en-US" sz="3200" dirty="0"/>
              <a:t>: </a:t>
            </a:r>
            <a:r>
              <a:rPr lang="en-US" sz="3200" dirty="0">
                <a:hlinkClick r:id="rId5"/>
              </a:rPr>
              <a:t>https://github.com/itenium-be/confac</a:t>
            </a: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BE" sz="3200" dirty="0" err="1"/>
              <a:t>See</a:t>
            </a:r>
            <a:r>
              <a:rPr lang="fr-BE" sz="3200" dirty="0"/>
              <a:t> README.md for </a:t>
            </a:r>
            <a:r>
              <a:rPr lang="fr-BE" sz="3200" dirty="0" err="1"/>
              <a:t>interesting</a:t>
            </a:r>
            <a:r>
              <a:rPr lang="fr-BE" sz="3200" dirty="0"/>
              <a:t> links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BE" sz="3200" dirty="0" err="1"/>
              <a:t>Snippets</a:t>
            </a:r>
            <a:r>
              <a:rPr lang="fr-BE" sz="3200" dirty="0"/>
              <a:t> for </a:t>
            </a:r>
            <a:r>
              <a:rPr lang="fr-BE" sz="3200" dirty="0" err="1"/>
              <a:t>examples</a:t>
            </a:r>
            <a:r>
              <a:rPr lang="fr-BE" sz="3200" dirty="0"/>
              <a:t> of </a:t>
            </a:r>
            <a:r>
              <a:rPr lang="fr-BE" sz="3200" dirty="0" err="1"/>
              <a:t>reselect</a:t>
            </a:r>
            <a:r>
              <a:rPr lang="fr-BE" sz="3200" dirty="0"/>
              <a:t>, </a:t>
            </a:r>
            <a:r>
              <a:rPr lang="fr-BE" sz="3200" dirty="0" err="1"/>
              <a:t>useMemo</a:t>
            </a:r>
            <a:r>
              <a:rPr lang="fr-BE" sz="3200" dirty="0"/>
              <a:t> </a:t>
            </a:r>
            <a:r>
              <a:rPr lang="fr-BE" sz="3200" dirty="0" err="1"/>
              <a:t>etc</a:t>
            </a:r>
            <a:endParaRPr lang="fr-BE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BE" sz="3200" dirty="0"/>
          </a:p>
        </p:txBody>
      </p:sp>
    </p:spTree>
    <p:extLst>
      <p:ext uri="{BB962C8B-B14F-4D97-AF65-F5344CB8AC3E}">
        <p14:creationId xmlns:p14="http://schemas.microsoft.com/office/powerpoint/2010/main" val="213181496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1150AD-E424-490F-A3E6-147D047AF505}"/>
              </a:ext>
            </a:extLst>
          </p:cNvPr>
          <p:cNvPicPr>
            <a:picLocks noChangeAspect="1"/>
          </p:cNvPicPr>
          <p:nvPr>
            <p:custDataLst>
              <p:custData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88884" y="-22188"/>
            <a:ext cx="3183776" cy="86089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9D87857-8B86-4E40-B4FD-6ECD4DA8B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2343" y="613652"/>
            <a:ext cx="11542512" cy="860893"/>
          </a:xfrm>
        </p:spPr>
        <p:txBody>
          <a:bodyPr/>
          <a:lstStyle/>
          <a:p>
            <a:r>
              <a:rPr lang="fr-BE" dirty="0"/>
              <a:t>Infos</a:t>
            </a:r>
            <a:endParaRPr lang="en-B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45BC42-63B2-9B21-BC68-C4B2B0C08A19}"/>
              </a:ext>
            </a:extLst>
          </p:cNvPr>
          <p:cNvSpPr txBox="1"/>
          <p:nvPr/>
        </p:nvSpPr>
        <p:spPr>
          <a:xfrm>
            <a:off x="311809" y="1474545"/>
            <a:ext cx="116642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err="1"/>
              <a:t>WiFi</a:t>
            </a:r>
            <a:r>
              <a:rPr lang="en-US" sz="3200" dirty="0"/>
              <a:t>: </a:t>
            </a:r>
            <a:r>
              <a:rPr lang="en-US" sz="3200" dirty="0" err="1"/>
              <a:t>itenium</a:t>
            </a:r>
            <a:r>
              <a:rPr lang="en-US" sz="3200" dirty="0"/>
              <a:t>-guest / Wifi4Ufree</a:t>
            </a:r>
            <a:endParaRPr lang="en-BE" sz="3200" dirty="0"/>
          </a:p>
        </p:txBody>
      </p:sp>
    </p:spTree>
    <p:extLst>
      <p:ext uri="{BB962C8B-B14F-4D97-AF65-F5344CB8AC3E}">
        <p14:creationId xmlns:p14="http://schemas.microsoft.com/office/powerpoint/2010/main" val="25685157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1150AD-E424-490F-A3E6-147D047AF505}"/>
              </a:ext>
            </a:extLst>
          </p:cNvPr>
          <p:cNvPicPr>
            <a:picLocks noChangeAspect="1"/>
          </p:cNvPicPr>
          <p:nvPr>
            <p:custDataLst>
              <p:custData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88884" y="-22188"/>
            <a:ext cx="3183776" cy="860893"/>
          </a:xfrm>
          <a:prstGeom prst="rect">
            <a:avLst/>
          </a:prstGeom>
        </p:spPr>
      </p:pic>
      <p:sp>
        <p:nvSpPr>
          <p:cNvPr id="5" name="AutoShape 4" descr="Serverless Vs Containers Deploy Speeds">
            <a:extLst>
              <a:ext uri="{FF2B5EF4-FFF2-40B4-BE49-F238E27FC236}">
                <a16:creationId xmlns:a16="http://schemas.microsoft.com/office/drawing/2014/main" id="{74838526-8A97-43C5-AA2E-50438D453F1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599" y="3276599"/>
            <a:ext cx="2719137" cy="2719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BE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9D87857-8B86-4E40-B4FD-6ECD4DA8B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2343" y="695968"/>
            <a:ext cx="11542512" cy="860893"/>
          </a:xfrm>
        </p:spPr>
        <p:txBody>
          <a:bodyPr/>
          <a:lstStyle/>
          <a:p>
            <a:r>
              <a:rPr lang="fr-BE" dirty="0" err="1"/>
              <a:t>Confac</a:t>
            </a:r>
            <a:r>
              <a:rPr lang="fr-BE" dirty="0"/>
              <a:t>?</a:t>
            </a:r>
            <a:endParaRPr lang="en-B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45BC42-63B2-9B21-BC68-C4B2B0C08A19}"/>
              </a:ext>
            </a:extLst>
          </p:cNvPr>
          <p:cNvSpPr txBox="1"/>
          <p:nvPr/>
        </p:nvSpPr>
        <p:spPr>
          <a:xfrm>
            <a:off x="263863" y="2130067"/>
            <a:ext cx="11664273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err="1"/>
              <a:t>Facturatieprogramma</a:t>
            </a:r>
            <a:endParaRPr lang="en-US" sz="3200" b="1" dirty="0"/>
          </a:p>
          <a:p>
            <a:endParaRPr lang="en-US" sz="3200" dirty="0"/>
          </a:p>
          <a:p>
            <a:endParaRPr lang="en-US" sz="3200" dirty="0"/>
          </a:p>
          <a:p>
            <a:pPr algn="ctr"/>
            <a:r>
              <a:rPr lang="en-US" sz="3200" dirty="0"/>
              <a:t>Software om de </a:t>
            </a:r>
            <a:r>
              <a:rPr lang="en-US" sz="3200" dirty="0" err="1"/>
              <a:t>manuale</a:t>
            </a:r>
            <a:r>
              <a:rPr lang="en-US" sz="3200" dirty="0"/>
              <a:t> docx </a:t>
            </a:r>
            <a:r>
              <a:rPr lang="en-US" sz="3200" dirty="0" err="1"/>
              <a:t>facturatie</a:t>
            </a:r>
            <a:r>
              <a:rPr lang="en-US" sz="3200" dirty="0"/>
              <a:t> flow </a:t>
            </a:r>
            <a:r>
              <a:rPr lang="en-US" sz="3200" dirty="0" err="1"/>
              <a:t>te</a:t>
            </a:r>
            <a:r>
              <a:rPr lang="en-US" sz="3200" dirty="0"/>
              <a:t> </a:t>
            </a:r>
            <a:r>
              <a:rPr lang="en-US" sz="3200" dirty="0" err="1"/>
              <a:t>automatiseren</a:t>
            </a:r>
            <a:endParaRPr lang="en-US" sz="3200" dirty="0"/>
          </a:p>
          <a:p>
            <a:pPr algn="ctr"/>
            <a:endParaRPr lang="en-US" sz="3200" dirty="0"/>
          </a:p>
          <a:p>
            <a:pPr algn="ctr"/>
            <a:endParaRPr lang="en-US" sz="3200" dirty="0"/>
          </a:p>
          <a:p>
            <a:pPr algn="ctr"/>
            <a:r>
              <a:rPr lang="en-US" sz="3200" dirty="0" err="1"/>
              <a:t>Algemene</a:t>
            </a:r>
            <a:r>
              <a:rPr lang="en-US" sz="3200" dirty="0"/>
              <a:t> </a:t>
            </a:r>
            <a:r>
              <a:rPr lang="en-US" sz="3200" dirty="0" err="1"/>
              <a:t>configuratie</a:t>
            </a:r>
            <a:r>
              <a:rPr lang="en-US" sz="3200" dirty="0"/>
              <a:t>, </a:t>
            </a:r>
            <a:r>
              <a:rPr lang="en-US" sz="3200" dirty="0" err="1"/>
              <a:t>klanten</a:t>
            </a:r>
            <a:r>
              <a:rPr lang="en-US" sz="3200" dirty="0"/>
              <a:t> </a:t>
            </a:r>
            <a:r>
              <a:rPr lang="en-US" sz="3200" dirty="0" err="1"/>
              <a:t>en</a:t>
            </a:r>
            <a:r>
              <a:rPr lang="en-US" sz="3200" dirty="0"/>
              <a:t> </a:t>
            </a:r>
            <a:r>
              <a:rPr lang="en-US" sz="3200" dirty="0" err="1"/>
              <a:t>facturen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180747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1150AD-E424-490F-A3E6-147D047AF505}"/>
              </a:ext>
            </a:extLst>
          </p:cNvPr>
          <p:cNvPicPr>
            <a:picLocks noChangeAspect="1"/>
          </p:cNvPicPr>
          <p:nvPr>
            <p:custDataLst>
              <p:custData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88884" y="-22188"/>
            <a:ext cx="3183776" cy="860893"/>
          </a:xfrm>
          <a:prstGeom prst="rect">
            <a:avLst/>
          </a:prstGeom>
        </p:spPr>
      </p:pic>
      <p:sp>
        <p:nvSpPr>
          <p:cNvPr id="5" name="AutoShape 4" descr="Serverless Vs Containers Deploy Speeds">
            <a:extLst>
              <a:ext uri="{FF2B5EF4-FFF2-40B4-BE49-F238E27FC236}">
                <a16:creationId xmlns:a16="http://schemas.microsoft.com/office/drawing/2014/main" id="{74838526-8A97-43C5-AA2E-50438D453F1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599" y="3276599"/>
            <a:ext cx="2719137" cy="2719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BE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9D87857-8B86-4E40-B4FD-6ECD4DA8B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2343" y="695968"/>
            <a:ext cx="11542512" cy="860893"/>
          </a:xfrm>
        </p:spPr>
        <p:txBody>
          <a:bodyPr/>
          <a:lstStyle/>
          <a:p>
            <a:r>
              <a:rPr lang="fr-BE" dirty="0" err="1"/>
              <a:t>Growth</a:t>
            </a:r>
            <a:r>
              <a:rPr lang="fr-BE" dirty="0"/>
              <a:t> </a:t>
            </a:r>
            <a:r>
              <a:rPr lang="fr-BE" dirty="0" err="1"/>
              <a:t>with</a:t>
            </a:r>
            <a:r>
              <a:rPr lang="fr-BE" dirty="0"/>
              <a:t> </a:t>
            </a:r>
            <a:r>
              <a:rPr lang="fr-BE" dirty="0" err="1"/>
              <a:t>itenium</a:t>
            </a:r>
            <a:endParaRPr lang="en-B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45BC42-63B2-9B21-BC68-C4B2B0C08A19}"/>
              </a:ext>
            </a:extLst>
          </p:cNvPr>
          <p:cNvSpPr txBox="1"/>
          <p:nvPr/>
        </p:nvSpPr>
        <p:spPr>
          <a:xfrm>
            <a:off x="263863" y="1966294"/>
            <a:ext cx="11664273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000" dirty="0"/>
              <a:t>Consultants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000" dirty="0"/>
              <a:t>Projects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000" b="1" dirty="0"/>
              <a:t>Monthly follow up (Project Months)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000" dirty="0"/>
              <a:t>Security (Google Auth, Users, Roles)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000" dirty="0"/>
              <a:t>Emailing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000" dirty="0"/>
              <a:t>Audit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000" dirty="0"/>
              <a:t>Contracting</a:t>
            </a:r>
          </a:p>
        </p:txBody>
      </p:sp>
    </p:spTree>
    <p:extLst>
      <p:ext uri="{BB962C8B-B14F-4D97-AF65-F5344CB8AC3E}">
        <p14:creationId xmlns:p14="http://schemas.microsoft.com/office/powerpoint/2010/main" val="401675854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F4B54B"/>
      </a:accent1>
      <a:accent2>
        <a:srgbClr val="A2C84E"/>
      </a:accent2>
      <a:accent3>
        <a:srgbClr val="4BC298"/>
      </a:accent3>
      <a:accent4>
        <a:srgbClr val="4CB5D3"/>
      </a:accent4>
      <a:accent5>
        <a:srgbClr val="9167E3"/>
      </a:accent5>
      <a:accent6>
        <a:srgbClr val="E05073"/>
      </a:accent6>
      <a:hlink>
        <a:srgbClr val="E19520"/>
      </a:hlink>
      <a:folHlink>
        <a:srgbClr val="E8B15D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DD1DAD52-B525-46B5-8E87-60EE23581B9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.xml"/></Relationships>
</file>

<file path=customXml/_rels/item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.xml"/></Relationships>
</file>

<file path=customXml/_rels/item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.xml"/></Relationships>
</file>

<file path=customXml/_rels/item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.xml"/></Relationships>
</file>

<file path=customXml/_rels/item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.xml"/></Relationships>
</file>

<file path=customXml/_rels/item1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.xml"/></Relationships>
</file>

<file path=customXml/_rels/item1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.xml"/></Relationships>
</file>

<file path=customXml/_rels/item1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.xml"/></Relationships>
</file>

<file path=customXml/_rels/item1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.xml"/></Relationships>
</file>

<file path=customXml/_rels/item1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2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.xml"/></Relationships>
</file>

<file path=customXml/_rels/item2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.xml"/></Relationships>
</file>

<file path=customXml/_rels/item2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.xml"/></Relationships>
</file>

<file path=customXml/_rels/item2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.xml"/></Relationships>
</file>

<file path=customXml/_rels/item2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.xml"/></Relationships>
</file>

<file path=customXml/_rels/item2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.xml"/></Relationships>
</file>

<file path=customXml/_rels/item2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6.xml"/></Relationships>
</file>

<file path=customXml/_rels/item2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7.xml"/></Relationships>
</file>

<file path=customXml/_rels/item2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8.xml"/></Relationships>
</file>

<file path=customXml/_rels/item2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9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3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0.xml"/></Relationships>
</file>

<file path=customXml/_rels/item3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1.xml"/></Relationships>
</file>

<file path=customXml/_rels/item3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2.xml"/></Relationships>
</file>

<file path=customXml/_rels/item3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3.xml"/></Relationships>
</file>

<file path=customXml/_rels/item3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4.xml"/></Relationships>
</file>

<file path=customXml/_rels/item3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5.xml"/></Relationships>
</file>

<file path=customXml/_rels/item3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6.xml"/></Relationships>
</file>

<file path=customXml/_rels/item3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7.xml"/></Relationships>
</file>

<file path=customXml/_rels/item3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8.xml"/></Relationships>
</file>

<file path=customXml/_rels/item3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9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4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0.xml"/></Relationships>
</file>

<file path=customXml/_rels/item4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1.xml"/></Relationships>
</file>

<file path=customXml/_rels/item4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2.xml"/></Relationships>
</file>

<file path=customXml/_rels/item4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3.xml"/></Relationships>
</file>

<file path=customXml/_rels/item4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4.xml"/></Relationships>
</file>

<file path=customXml/_rels/item4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5.xml"/></Relationships>
</file>

<file path=customXml/_rels/item4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6.xml"/></Relationships>
</file>

<file path=customXml/_rels/item4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7.xml"/></Relationships>
</file>

<file path=customXml/_rels/item4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8.xml"/></Relationships>
</file>

<file path=customXml/_rels/item4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9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5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0.xml"/></Relationships>
</file>

<file path=customXml/_rels/item5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1.xml"/></Relationships>
</file>

<file path=customXml/_rels/item5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2.xml"/></Relationships>
</file>

<file path=customXml/_rels/item5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3.xml"/></Relationships>
</file>

<file path=customXml/_rels/item5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4.xml"/></Relationships>
</file>

<file path=customXml/_rels/item5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5.xml"/></Relationships>
</file>

<file path=customXml/_rels/item5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6.xml"/></Relationships>
</file>

<file path=customXml/_rels/item5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7.xml"/></Relationships>
</file>

<file path=customXml/_rels/item5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8.xml"/></Relationships>
</file>

<file path=customXml/_rels/item5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9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6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0.xml"/></Relationships>
</file>

<file path=customXml/_rels/item6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1.xml"/></Relationships>
</file>

<file path=customXml/_rels/item6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2.xml"/></Relationships>
</file>

<file path=customXml/_rels/item6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3.xml"/></Relationships>
</file>

<file path=customXml/_rels/item6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4.xml"/></Relationships>
</file>

<file path=customXml/_rels/item6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5.xml"/></Relationships>
</file>

<file path=customXml/_rels/item6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6.xml"/></Relationships>
</file>

<file path=customXml/_rels/item6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7.xml"/></Relationships>
</file>

<file path=customXml/_rels/item6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8.xml"/></Relationships>
</file>

<file path=customXml/_rels/item6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9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7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0.xml"/></Relationships>
</file>

<file path=customXml/_rels/item7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1.xml"/></Relationships>
</file>

<file path=customXml/_rels/item7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2.xml"/></Relationships>
</file>

<file path=customXml/_rels/item7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3.xml"/></Relationships>
</file>

<file path=customXml/_rels/item7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4.xml"/></Relationships>
</file>

<file path=customXml/_rels/item7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5.xml"/></Relationships>
</file>

<file path=customXml/_rels/item7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6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_rels/item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.xml"/></Relationships>
</file>

<file path=customXml/item1.xml><?xml version="1.0" encoding="utf-8"?>
<Control xmlns="http://schemas.microsoft.com/VisualStudio/2011/storyboarding/control">
  <Id Name="fdd9b7ab-5c3f-4967-99ac-20e89b475fed" Revision="1" Stencil="System.MyShapes" StencilVersion="1.0"/>
</Control>
</file>

<file path=customXml/item10.xml><?xml version="1.0" encoding="utf-8"?>
<Control xmlns="http://schemas.microsoft.com/VisualStudio/2011/storyboarding/control">
  <Id Name="fdd9b7ab-5c3f-4967-99ac-20e89b475fed" Revision="1" Stencil="System.MyShapes" StencilVersion="1.0"/>
</Control>
</file>

<file path=customXml/item11.xml><?xml version="1.0" encoding="utf-8"?>
<Control xmlns="http://schemas.microsoft.com/VisualStudio/2011/storyboarding/control">
  <Id Name="fdd9b7ab-5c3f-4967-99ac-20e89b475fed" Revision="1" Stencil="System.MyShapes" StencilVersion="1.0"/>
</Control>
</file>

<file path=customXml/item12.xml><?xml version="1.0" encoding="utf-8"?>
<Control xmlns="http://schemas.microsoft.com/VisualStudio/2011/storyboarding/control">
  <Id Name="fdd9b7ab-5c3f-4967-99ac-20e89b475fed" Revision="1" Stencil="System.MyShapes" StencilVersion="1.0"/>
</Control>
</file>

<file path=customXml/item13.xml><?xml version="1.0" encoding="utf-8"?>
<Control xmlns="http://schemas.microsoft.com/VisualStudio/2011/storyboarding/control">
  <Id Name="fdd9b7ab-5c3f-4967-99ac-20e89b475fed" Revision="1" Stencil="System.MyShapes" StencilVersion="1.0"/>
</Control>
</file>

<file path=customXml/item14.xml><?xml version="1.0" encoding="utf-8"?>
<Control xmlns="http://schemas.microsoft.com/VisualStudio/2011/storyboarding/control">
  <Id Name="fdd9b7ab-5c3f-4967-99ac-20e89b475fed" Revision="1" Stencil="System.MyShapes" StencilVersion="1.0"/>
</Control>
</file>

<file path=customXml/item15.xml><?xml version="1.0" encoding="utf-8"?>
<Control xmlns="http://schemas.microsoft.com/VisualStudio/2011/storyboarding/control">
  <Id Name="fdd9b7ab-5c3f-4967-99ac-20e89b475fed" Revision="1" Stencil="System.MyShapes" StencilVersion="1.0"/>
</Control>
</file>

<file path=customXml/item16.xml><?xml version="1.0" encoding="utf-8"?>
<Control xmlns="http://schemas.microsoft.com/VisualStudio/2011/storyboarding/control">
  <Id Name="fdd9b7ab-5c3f-4967-99ac-20e89b475fed" Revision="1" Stencil="System.MyShapes" StencilVersion="1.0"/>
</Control>
</file>

<file path=customXml/item17.xml><?xml version="1.0" encoding="utf-8"?>
<Control xmlns="http://schemas.microsoft.com/VisualStudio/2011/storyboarding/control">
  <Id Name="fdd9b7ab-5c3f-4967-99ac-20e89b475fed" Revision="1" Stencil="System.MyShapes" StencilVersion="1.0"/>
</Control>
</file>

<file path=customXml/item18.xml><?xml version="1.0" encoding="utf-8"?>
<Control xmlns="http://schemas.microsoft.com/VisualStudio/2011/storyboarding/control">
  <Id Name="fdd9b7ab-5c3f-4967-99ac-20e89b475fed" Revision="1" Stencil="System.MyShapes" StencilVersion="1.0"/>
</Control>
</file>

<file path=customXml/item19.xml><?xml version="1.0" encoding="utf-8"?>
<Control xmlns="http://schemas.microsoft.com/VisualStudio/2011/storyboarding/control">
  <Id Name="fdd9b7ab-5c3f-4967-99ac-20e89b475fed" Revision="1" Stencil="System.MyShapes" StencilVersion="1.0"/>
</Control>
</file>

<file path=customXml/item2.xml><?xml version="1.0" encoding="utf-8"?>
<Control xmlns="http://schemas.microsoft.com/VisualStudio/2011/storyboarding/control">
  <Id Name="fdd9b7ab-5c3f-4967-99ac-20e89b475fed" Revision="1" Stencil="System.MyShapes" StencilVersion="1.0"/>
</Control>
</file>

<file path=customXml/item20.xml><?xml version="1.0" encoding="utf-8"?>
<Control xmlns="http://schemas.microsoft.com/VisualStudio/2011/storyboarding/control">
  <Id Name="fdd9b7ab-5c3f-4967-99ac-20e89b475fed" Revision="1" Stencil="System.MyShapes" StencilVersion="1.0"/>
</Control>
</file>

<file path=customXml/item21.xml><?xml version="1.0" encoding="utf-8"?>
<Control xmlns="http://schemas.microsoft.com/VisualStudio/2011/storyboarding/control">
  <Id Name="fdd9b7ab-5c3f-4967-99ac-20e89b475fed" Revision="1" Stencil="System.MyShapes" StencilVersion="1.0"/>
</Control>
</file>

<file path=customXml/item22.xml><?xml version="1.0" encoding="utf-8"?>
<Control xmlns="http://schemas.microsoft.com/VisualStudio/2011/storyboarding/control">
  <Id Name="fdd9b7ab-5c3f-4967-99ac-20e89b475fed" Revision="1" Stencil="System.MyShapes" StencilVersion="1.0"/>
</Control>
</file>

<file path=customXml/item23.xml><?xml version="1.0" encoding="utf-8"?>
<Control xmlns="http://schemas.microsoft.com/VisualStudio/2011/storyboarding/control">
  <Id Name="fdd9b7ab-5c3f-4967-99ac-20e89b475fed" Revision="1" Stencil="System.MyShapes" StencilVersion="1.0"/>
</Control>
</file>

<file path=customXml/item24.xml><?xml version="1.0" encoding="utf-8"?>
<Control xmlns="http://schemas.microsoft.com/VisualStudio/2011/storyboarding/control">
  <Id Name="fdd9b7ab-5c3f-4967-99ac-20e89b475fed" Revision="1" Stencil="System.MyShapes" StencilVersion="1.0"/>
</Control>
</file>

<file path=customXml/item25.xml><?xml version="1.0" encoding="utf-8"?>
<Control xmlns="http://schemas.microsoft.com/VisualStudio/2011/storyboarding/control">
  <Id Name="fdd9b7ab-5c3f-4967-99ac-20e89b475fed" Revision="1" Stencil="System.MyShapes" StencilVersion="1.0"/>
</Control>
</file>

<file path=customXml/item26.xml><?xml version="1.0" encoding="utf-8"?>
<Control xmlns="http://schemas.microsoft.com/VisualStudio/2011/storyboarding/control">
  <Id Name="fdd9b7ab-5c3f-4967-99ac-20e89b475fed" Revision="1" Stencil="System.MyShapes" StencilVersion="1.0"/>
</Control>
</file>

<file path=customXml/item27.xml><?xml version="1.0" encoding="utf-8"?>
<Control xmlns="http://schemas.microsoft.com/VisualStudio/2011/storyboarding/control">
  <Id Name="fdd9b7ab-5c3f-4967-99ac-20e89b475fed" Revision="1" Stencil="System.MyShapes" StencilVersion="1.0"/>
</Control>
</file>

<file path=customXml/item28.xml><?xml version="1.0" encoding="utf-8"?>
<Control xmlns="http://schemas.microsoft.com/VisualStudio/2011/storyboarding/control">
  <Id Name="fdd9b7ab-5c3f-4967-99ac-20e89b475fed" Revision="1" Stencil="System.MyShapes" StencilVersion="1.0"/>
</Control>
</file>

<file path=customXml/item29.xml><?xml version="1.0" encoding="utf-8"?>
<Control xmlns="http://schemas.microsoft.com/VisualStudio/2011/storyboarding/control">
  <Id Name="fdd9b7ab-5c3f-4967-99ac-20e89b475fed" Revision="1" Stencil="System.MyShapes" StencilVersion="1.0"/>
</Control>
</file>

<file path=customXml/item3.xml><?xml version="1.0" encoding="utf-8"?>
<Control xmlns="http://schemas.microsoft.com/VisualStudio/2011/storyboarding/control">
  <Id Name="fdd9b7ab-5c3f-4967-99ac-20e89b475fed" Revision="1" Stencil="System.MyShapes" StencilVersion="1.0"/>
</Control>
</file>

<file path=customXml/item30.xml><?xml version="1.0" encoding="utf-8"?>
<Control xmlns="http://schemas.microsoft.com/VisualStudio/2011/storyboarding/control">
  <Id Name="fdd9b7ab-5c3f-4967-99ac-20e89b475fed" Revision="1" Stencil="System.MyShapes" StencilVersion="1.0"/>
</Control>
</file>

<file path=customXml/item31.xml><?xml version="1.0" encoding="utf-8"?>
<Control xmlns="http://schemas.microsoft.com/VisualStudio/2011/storyboarding/control">
  <Id Name="fdd9b7ab-5c3f-4967-99ac-20e89b475fed" Revision="1" Stencil="System.MyShapes" StencilVersion="1.0"/>
</Control>
</file>

<file path=customXml/item32.xml><?xml version="1.0" encoding="utf-8"?>
<Control xmlns="http://schemas.microsoft.com/VisualStudio/2011/storyboarding/control">
  <Id Name="fdd9b7ab-5c3f-4967-99ac-20e89b475fed" Revision="1" Stencil="System.MyShapes" StencilVersion="1.0"/>
</Control>
</file>

<file path=customXml/item33.xml><?xml version="1.0" encoding="utf-8"?>
<Control xmlns="http://schemas.microsoft.com/VisualStudio/2011/storyboarding/control">
  <Id Name="fdd9b7ab-5c3f-4967-99ac-20e89b475fed" Revision="1" Stencil="System.MyShapes" StencilVersion="1.0"/>
</Control>
</file>

<file path=customXml/item34.xml><?xml version="1.0" encoding="utf-8"?>
<Control xmlns="http://schemas.microsoft.com/VisualStudio/2011/storyboarding/control">
  <Id Name="fdd9b7ab-5c3f-4967-99ac-20e89b475fed" Revision="1" Stencil="System.MyShapes" StencilVersion="1.0"/>
</Control>
</file>

<file path=customXml/item35.xml><?xml version="1.0" encoding="utf-8"?>
<Control xmlns="http://schemas.microsoft.com/VisualStudio/2011/storyboarding/control">
  <Id Name="fdd9b7ab-5c3f-4967-99ac-20e89b475fed" Revision="1" Stencil="System.MyShapes" StencilVersion="1.0"/>
</Control>
</file>

<file path=customXml/item36.xml><?xml version="1.0" encoding="utf-8"?>
<Control xmlns="http://schemas.microsoft.com/VisualStudio/2011/storyboarding/control">
  <Id Name="fdd9b7ab-5c3f-4967-99ac-20e89b475fed" Revision="1" Stencil="System.MyShapes" StencilVersion="1.0"/>
</Control>
</file>

<file path=customXml/item37.xml><?xml version="1.0" encoding="utf-8"?>
<Control xmlns="http://schemas.microsoft.com/VisualStudio/2011/storyboarding/control">
  <Id Name="fdd9b7ab-5c3f-4967-99ac-20e89b475fed" Revision="1" Stencil="System.MyShapes" StencilVersion="1.0"/>
</Control>
</file>

<file path=customXml/item38.xml><?xml version="1.0" encoding="utf-8"?>
<Control xmlns="http://schemas.microsoft.com/VisualStudio/2011/storyboarding/control">
  <Id Name="fdd9b7ab-5c3f-4967-99ac-20e89b475fed" Revision="1" Stencil="System.MyShapes" StencilVersion="1.0"/>
</Control>
</file>

<file path=customXml/item39.xml><?xml version="1.0" encoding="utf-8"?>
<Control xmlns="http://schemas.microsoft.com/VisualStudio/2011/storyboarding/control">
  <Id Name="fdd9b7ab-5c3f-4967-99ac-20e89b475fed" Revision="1" Stencil="System.MyShapes" StencilVersion="1.0"/>
</Control>
</file>

<file path=customXml/item4.xml><?xml version="1.0" encoding="utf-8"?>
<Control xmlns="http://schemas.microsoft.com/VisualStudio/2011/storyboarding/control">
  <Id Name="fdd9b7ab-5c3f-4967-99ac-20e89b475fed" Revision="1" Stencil="System.MyShapes" StencilVersion="1.0"/>
</Control>
</file>

<file path=customXml/item40.xml><?xml version="1.0" encoding="utf-8"?>
<Control xmlns="http://schemas.microsoft.com/VisualStudio/2011/storyboarding/control">
  <Id Name="fdd9b7ab-5c3f-4967-99ac-20e89b475fed" Revision="1" Stencil="System.MyShapes" StencilVersion="1.0"/>
</Control>
</file>

<file path=customXml/item41.xml><?xml version="1.0" encoding="utf-8"?>
<Control xmlns="http://schemas.microsoft.com/VisualStudio/2011/storyboarding/control">
  <Id Name="fdd9b7ab-5c3f-4967-99ac-20e89b475fed" Revision="1" Stencil="System.MyShapes" StencilVersion="1.0"/>
</Control>
</file>

<file path=customXml/item42.xml><?xml version="1.0" encoding="utf-8"?>
<Control xmlns="http://schemas.microsoft.com/VisualStudio/2011/storyboarding/control">
  <Id Name="fdd9b7ab-5c3f-4967-99ac-20e89b475fed" Revision="1" Stencil="System.MyShapes" StencilVersion="1.0"/>
</Control>
</file>

<file path=customXml/item43.xml><?xml version="1.0" encoding="utf-8"?>
<Control xmlns="http://schemas.microsoft.com/VisualStudio/2011/storyboarding/control">
  <Id Name="fdd9b7ab-5c3f-4967-99ac-20e89b475fed" Revision="1" Stencil="System.MyShapes" StencilVersion="1.0"/>
</Control>
</file>

<file path=customXml/item44.xml><?xml version="1.0" encoding="utf-8"?>
<Control xmlns="http://schemas.microsoft.com/VisualStudio/2011/storyboarding/control">
  <Id Name="fdd9b7ab-5c3f-4967-99ac-20e89b475fed" Revision="1" Stencil="System.MyShapes" StencilVersion="1.0"/>
</Control>
</file>

<file path=customXml/item45.xml><?xml version="1.0" encoding="utf-8"?>
<Control xmlns="http://schemas.microsoft.com/VisualStudio/2011/storyboarding/control">
  <Id Name="fdd9b7ab-5c3f-4967-99ac-20e89b475fed" Revision="1" Stencil="System.MyShapes" StencilVersion="1.0"/>
</Control>
</file>

<file path=customXml/item46.xml><?xml version="1.0" encoding="utf-8"?>
<Control xmlns="http://schemas.microsoft.com/VisualStudio/2011/storyboarding/control">
  <Id Name="fdd9b7ab-5c3f-4967-99ac-20e89b475fed" Revision="1" Stencil="System.MyShapes" StencilVersion="1.0"/>
</Control>
</file>

<file path=customXml/item47.xml><?xml version="1.0" encoding="utf-8"?>
<Control xmlns="http://schemas.microsoft.com/VisualStudio/2011/storyboarding/control">
  <Id Name="fdd9b7ab-5c3f-4967-99ac-20e89b475fed" Revision="1" Stencil="System.MyShapes" StencilVersion="1.0"/>
</Control>
</file>

<file path=customXml/item48.xml><?xml version="1.0" encoding="utf-8"?>
<Control xmlns="http://schemas.microsoft.com/VisualStudio/2011/storyboarding/control">
  <Id Name="fdd9b7ab-5c3f-4967-99ac-20e89b475fed" Revision="1" Stencil="System.MyShapes" StencilVersion="1.0"/>
</Control>
</file>

<file path=customXml/item49.xml><?xml version="1.0" encoding="utf-8"?>
<Control xmlns="http://schemas.microsoft.com/VisualStudio/2011/storyboarding/control">
  <Id Name="fdd9b7ab-5c3f-4967-99ac-20e89b475fed" Revision="1" Stencil="System.MyShapes" StencilVersion="1.0"/>
</Control>
</file>

<file path=customXml/item5.xml><?xml version="1.0" encoding="utf-8"?>
<Control xmlns="http://schemas.microsoft.com/VisualStudio/2011/storyboarding/control">
  <Id Name="fdd9b7ab-5c3f-4967-99ac-20e89b475fed" Revision="1" Stencil="System.MyShapes" StencilVersion="1.0"/>
</Control>
</file>

<file path=customXml/item50.xml><?xml version="1.0" encoding="utf-8"?>
<Control xmlns="http://schemas.microsoft.com/VisualStudio/2011/storyboarding/control">
  <Id Name="fdd9b7ab-5c3f-4967-99ac-20e89b475fed" Revision="1" Stencil="System.MyShapes" StencilVersion="1.0"/>
</Control>
</file>

<file path=customXml/item51.xml><?xml version="1.0" encoding="utf-8"?>
<Control xmlns="http://schemas.microsoft.com/VisualStudio/2011/storyboarding/control">
  <Id Name="fdd9b7ab-5c3f-4967-99ac-20e89b475fed" Revision="1" Stencil="System.MyShapes" StencilVersion="1.0"/>
</Control>
</file>

<file path=customXml/item52.xml><?xml version="1.0" encoding="utf-8"?>
<Control xmlns="http://schemas.microsoft.com/VisualStudio/2011/storyboarding/control">
  <Id Name="fdd9b7ab-5c3f-4967-99ac-20e89b475fed" Revision="1" Stencil="System.MyShapes" StencilVersion="1.0"/>
</Control>
</file>

<file path=customXml/item53.xml><?xml version="1.0" encoding="utf-8"?>
<Control xmlns="http://schemas.microsoft.com/VisualStudio/2011/storyboarding/control">
  <Id Name="fdd9b7ab-5c3f-4967-99ac-20e89b475fed" Revision="1" Stencil="System.MyShapes" StencilVersion="1.0"/>
</Control>
</file>

<file path=customXml/item54.xml><?xml version="1.0" encoding="utf-8"?>
<Control xmlns="http://schemas.microsoft.com/VisualStudio/2011/storyboarding/control">
  <Id Name="fdd9b7ab-5c3f-4967-99ac-20e89b475fed" Revision="1" Stencil="System.MyShapes" StencilVersion="1.0"/>
</Control>
</file>

<file path=customXml/item55.xml><?xml version="1.0" encoding="utf-8"?>
<Control xmlns="http://schemas.microsoft.com/VisualStudio/2011/storyboarding/control">
  <Id Name="fdd9b7ab-5c3f-4967-99ac-20e89b475fed" Revision="1" Stencil="System.MyShapes" StencilVersion="1.0"/>
</Control>
</file>

<file path=customXml/item56.xml><?xml version="1.0" encoding="utf-8"?>
<Control xmlns="http://schemas.microsoft.com/VisualStudio/2011/storyboarding/control">
  <Id Name="fdd9b7ab-5c3f-4967-99ac-20e89b475fed" Revision="1" Stencil="System.MyShapes" StencilVersion="1.0"/>
</Control>
</file>

<file path=customXml/item57.xml><?xml version="1.0" encoding="utf-8"?>
<Control xmlns="http://schemas.microsoft.com/VisualStudio/2011/storyboarding/control">
  <Id Name="fdd9b7ab-5c3f-4967-99ac-20e89b475fed" Revision="1" Stencil="System.MyShapes" StencilVersion="1.0"/>
</Control>
</file>

<file path=customXml/item58.xml><?xml version="1.0" encoding="utf-8"?>
<Control xmlns="http://schemas.microsoft.com/VisualStudio/2011/storyboarding/control">
  <Id Name="fdd9b7ab-5c3f-4967-99ac-20e89b475fed" Revision="1" Stencil="System.MyShapes" StencilVersion="1.0"/>
</Control>
</file>

<file path=customXml/item59.xml><?xml version="1.0" encoding="utf-8"?>
<Control xmlns="http://schemas.microsoft.com/VisualStudio/2011/storyboarding/control">
  <Id Name="fdd9b7ab-5c3f-4967-99ac-20e89b475fed" Revision="1" Stencil="System.MyShapes" StencilVersion="1.0"/>
</Control>
</file>

<file path=customXml/item6.xml><?xml version="1.0" encoding="utf-8"?>
<Control xmlns="http://schemas.microsoft.com/VisualStudio/2011/storyboarding/control">
  <Id Name="fdd9b7ab-5c3f-4967-99ac-20e89b475fed" Revision="1" Stencil="System.MyShapes" StencilVersion="1.0"/>
</Control>
</file>

<file path=customXml/item60.xml><?xml version="1.0" encoding="utf-8"?>
<Control xmlns="http://schemas.microsoft.com/VisualStudio/2011/storyboarding/control">
  <Id Name="fdd9b7ab-5c3f-4967-99ac-20e89b475fed" Revision="1" Stencil="System.MyShapes" StencilVersion="1.0"/>
</Control>
</file>

<file path=customXml/item61.xml><?xml version="1.0" encoding="utf-8"?>
<Control xmlns="http://schemas.microsoft.com/VisualStudio/2011/storyboarding/control">
  <Id Name="fdd9b7ab-5c3f-4967-99ac-20e89b475fed" Revision="1" Stencil="System.MyShapes" StencilVersion="1.0"/>
</Control>
</file>

<file path=customXml/item62.xml><?xml version="1.0" encoding="utf-8"?>
<Control xmlns="http://schemas.microsoft.com/VisualStudio/2011/storyboarding/control">
  <Id Name="fdd9b7ab-5c3f-4967-99ac-20e89b475fed" Revision="1" Stencil="System.MyShapes" StencilVersion="1.0"/>
</Control>
</file>

<file path=customXml/item63.xml><?xml version="1.0" encoding="utf-8"?>
<Control xmlns="http://schemas.microsoft.com/VisualStudio/2011/storyboarding/control">
  <Id Name="fdd9b7ab-5c3f-4967-99ac-20e89b475fed" Revision="1" Stencil="System.MyShapes" StencilVersion="1.0"/>
</Control>
</file>

<file path=customXml/item64.xml><?xml version="1.0" encoding="utf-8"?>
<Control xmlns="http://schemas.microsoft.com/VisualStudio/2011/storyboarding/control">
  <Id Name="fdd9b7ab-5c3f-4967-99ac-20e89b475fed" Revision="1" Stencil="System.MyShapes" StencilVersion="1.0"/>
</Control>
</file>

<file path=customXml/item65.xml><?xml version="1.0" encoding="utf-8"?>
<Control xmlns="http://schemas.microsoft.com/VisualStudio/2011/storyboarding/control">
  <Id Name="fdd9b7ab-5c3f-4967-99ac-20e89b475fed" Revision="1" Stencil="System.MyShapes" StencilVersion="1.0"/>
</Control>
</file>

<file path=customXml/item66.xml><?xml version="1.0" encoding="utf-8"?>
<Control xmlns="http://schemas.microsoft.com/VisualStudio/2011/storyboarding/control">
  <Id Name="fdd9b7ab-5c3f-4967-99ac-20e89b475fed" Revision="1" Stencil="System.MyShapes" StencilVersion="1.0"/>
</Control>
</file>

<file path=customXml/item67.xml><?xml version="1.0" encoding="utf-8"?>
<Control xmlns="http://schemas.microsoft.com/VisualStudio/2011/storyboarding/control">
  <Id Name="fdd9b7ab-5c3f-4967-99ac-20e89b475fed" Revision="1" Stencil="System.MyShapes" StencilVersion="1.0"/>
</Control>
</file>

<file path=customXml/item68.xml><?xml version="1.0" encoding="utf-8"?>
<Control xmlns="http://schemas.microsoft.com/VisualStudio/2011/storyboarding/control">
  <Id Name="fdd9b7ab-5c3f-4967-99ac-20e89b475fed" Revision="1" Stencil="System.MyShapes" StencilVersion="1.0"/>
</Control>
</file>

<file path=customXml/item69.xml><?xml version="1.0" encoding="utf-8"?>
<Control xmlns="http://schemas.microsoft.com/VisualStudio/2011/storyboarding/control">
  <Id Name="fdd9b7ab-5c3f-4967-99ac-20e89b475fed" Revision="1" Stencil="System.MyShapes" StencilVersion="1.0"/>
</Control>
</file>

<file path=customXml/item7.xml><?xml version="1.0" encoding="utf-8"?>
<Control xmlns="http://schemas.microsoft.com/VisualStudio/2011/storyboarding/control">
  <Id Name="fdd9b7ab-5c3f-4967-99ac-20e89b475fed" Revision="1" Stencil="System.MyShapes" StencilVersion="1.0"/>
</Control>
</file>

<file path=customXml/item70.xml><?xml version="1.0" encoding="utf-8"?>
<Control xmlns="http://schemas.microsoft.com/VisualStudio/2011/storyboarding/control">
  <Id Name="fdd9b7ab-5c3f-4967-99ac-20e89b475fed" Revision="1" Stencil="System.MyShapes" StencilVersion="1.0"/>
</Control>
</file>

<file path=customXml/item71.xml><?xml version="1.0" encoding="utf-8"?>
<Control xmlns="http://schemas.microsoft.com/VisualStudio/2011/storyboarding/control">
  <Id Name="fdd9b7ab-5c3f-4967-99ac-20e89b475fed" Revision="1" Stencil="System.MyShapes" StencilVersion="1.0"/>
</Control>
</file>

<file path=customXml/item72.xml><?xml version="1.0" encoding="utf-8"?>
<Control xmlns="http://schemas.microsoft.com/VisualStudio/2011/storyboarding/control">
  <Id Name="fdd9b7ab-5c3f-4967-99ac-20e89b475fed" Revision="1" Stencil="System.MyShapes" StencilVersion="1.0"/>
</Control>
</file>

<file path=customXml/item73.xml><?xml version="1.0" encoding="utf-8"?>
<Control xmlns="http://schemas.microsoft.com/VisualStudio/2011/storyboarding/control">
  <Id Name="fdd9b7ab-5c3f-4967-99ac-20e89b475fed" Revision="1" Stencil="System.MyShapes" StencilVersion="1.0"/>
</Control>
</file>

<file path=customXml/item74.xml><?xml version="1.0" encoding="utf-8"?>
<Control xmlns="http://schemas.microsoft.com/VisualStudio/2011/storyboarding/control">
  <Id Name="fdd9b7ab-5c3f-4967-99ac-20e89b475fed" Revision="1" Stencil="System.MyShapes" StencilVersion="1.0"/>
</Control>
</file>

<file path=customXml/item75.xml><?xml version="1.0" encoding="utf-8"?>
<Control xmlns="http://schemas.microsoft.com/VisualStudio/2011/storyboarding/control">
  <Id Name="fdd9b7ab-5c3f-4967-99ac-20e89b475fed" Revision="1" Stencil="System.MyShapes" StencilVersion="1.0"/>
</Control>
</file>

<file path=customXml/item76.xml><?xml version="1.0" encoding="utf-8"?>
<Control xmlns="http://schemas.microsoft.com/VisualStudio/2011/storyboarding/control">
  <Id Name="fdd9b7ab-5c3f-4967-99ac-20e89b475fed" Revision="1" Stencil="System.MyShapes" StencilVersion="1.0"/>
</Control>
</file>

<file path=customXml/item8.xml><?xml version="1.0" encoding="utf-8"?>
<Control xmlns="http://schemas.microsoft.com/VisualStudio/2011/storyboarding/control">
  <Id Name="fdd9b7ab-5c3f-4967-99ac-20e89b475fed" Revision="1" Stencil="System.MyShapes" StencilVersion="1.0"/>
</Control>
</file>

<file path=customXml/item9.xml><?xml version="1.0" encoding="utf-8"?>
<Control xmlns="http://schemas.microsoft.com/VisualStudio/2011/storyboarding/control">
  <Id Name="fdd9b7ab-5c3f-4967-99ac-20e89b475fed" Revision="1" Stencil="System.MyShapes" StencilVersion="1.0"/>
</Control>
</file>

<file path=customXml/itemProps1.xml><?xml version="1.0" encoding="utf-8"?>
<ds:datastoreItem xmlns:ds="http://schemas.openxmlformats.org/officeDocument/2006/customXml" ds:itemID="{225D39BD-35FA-48A1-9662-769C7F408DB4}">
  <ds:schemaRefs>
    <ds:schemaRef ds:uri="http://schemas.microsoft.com/VisualStudio/2011/storyboarding/control"/>
  </ds:schemaRefs>
</ds:datastoreItem>
</file>

<file path=customXml/itemProps10.xml><?xml version="1.0" encoding="utf-8"?>
<ds:datastoreItem xmlns:ds="http://schemas.openxmlformats.org/officeDocument/2006/customXml" ds:itemID="{F9EBE2CE-6713-4ACE-BA85-AE6B6C8A927D}">
  <ds:schemaRefs>
    <ds:schemaRef ds:uri="http://schemas.microsoft.com/VisualStudio/2011/storyboarding/control"/>
  </ds:schemaRefs>
</ds:datastoreItem>
</file>

<file path=customXml/itemProps11.xml><?xml version="1.0" encoding="utf-8"?>
<ds:datastoreItem xmlns:ds="http://schemas.openxmlformats.org/officeDocument/2006/customXml" ds:itemID="{4380D363-D848-49CC-A31C-4390C8D3C8E8}">
  <ds:schemaRefs>
    <ds:schemaRef ds:uri="http://schemas.microsoft.com/VisualStudio/2011/storyboarding/control"/>
  </ds:schemaRefs>
</ds:datastoreItem>
</file>

<file path=customXml/itemProps12.xml><?xml version="1.0" encoding="utf-8"?>
<ds:datastoreItem xmlns:ds="http://schemas.openxmlformats.org/officeDocument/2006/customXml" ds:itemID="{11633CA8-6C9A-4A20-925F-62ACD3CA52DE}">
  <ds:schemaRefs>
    <ds:schemaRef ds:uri="http://schemas.microsoft.com/VisualStudio/2011/storyboarding/control"/>
  </ds:schemaRefs>
</ds:datastoreItem>
</file>

<file path=customXml/itemProps13.xml><?xml version="1.0" encoding="utf-8"?>
<ds:datastoreItem xmlns:ds="http://schemas.openxmlformats.org/officeDocument/2006/customXml" ds:itemID="{A1E2D109-CDA1-4057-9BF6-5E930F51E9AF}">
  <ds:schemaRefs>
    <ds:schemaRef ds:uri="http://schemas.microsoft.com/VisualStudio/2011/storyboarding/control"/>
  </ds:schemaRefs>
</ds:datastoreItem>
</file>

<file path=customXml/itemProps14.xml><?xml version="1.0" encoding="utf-8"?>
<ds:datastoreItem xmlns:ds="http://schemas.openxmlformats.org/officeDocument/2006/customXml" ds:itemID="{C54B379B-3D9A-4EC7-9EC7-97DEDBE8D1F7}">
  <ds:schemaRefs>
    <ds:schemaRef ds:uri="http://schemas.microsoft.com/VisualStudio/2011/storyboarding/control"/>
  </ds:schemaRefs>
</ds:datastoreItem>
</file>

<file path=customXml/itemProps15.xml><?xml version="1.0" encoding="utf-8"?>
<ds:datastoreItem xmlns:ds="http://schemas.openxmlformats.org/officeDocument/2006/customXml" ds:itemID="{136F15CD-C374-41F5-9100-EE92C5E40294}">
  <ds:schemaRefs>
    <ds:schemaRef ds:uri="http://schemas.microsoft.com/VisualStudio/2011/storyboarding/control"/>
  </ds:schemaRefs>
</ds:datastoreItem>
</file>

<file path=customXml/itemProps16.xml><?xml version="1.0" encoding="utf-8"?>
<ds:datastoreItem xmlns:ds="http://schemas.openxmlformats.org/officeDocument/2006/customXml" ds:itemID="{1672C7C3-8ED1-434E-BE22-624B96BC08F3}">
  <ds:schemaRefs>
    <ds:schemaRef ds:uri="http://schemas.microsoft.com/VisualStudio/2011/storyboarding/control"/>
  </ds:schemaRefs>
</ds:datastoreItem>
</file>

<file path=customXml/itemProps17.xml><?xml version="1.0" encoding="utf-8"?>
<ds:datastoreItem xmlns:ds="http://schemas.openxmlformats.org/officeDocument/2006/customXml" ds:itemID="{E97C54B5-37C4-44AA-8F62-EE7D927BAEBF}">
  <ds:schemaRefs>
    <ds:schemaRef ds:uri="http://schemas.microsoft.com/VisualStudio/2011/storyboarding/control"/>
  </ds:schemaRefs>
</ds:datastoreItem>
</file>

<file path=customXml/itemProps18.xml><?xml version="1.0" encoding="utf-8"?>
<ds:datastoreItem xmlns:ds="http://schemas.openxmlformats.org/officeDocument/2006/customXml" ds:itemID="{271D1ADE-05E2-41F8-9450-C5BF545481E8}">
  <ds:schemaRefs>
    <ds:schemaRef ds:uri="http://schemas.microsoft.com/VisualStudio/2011/storyboarding/control"/>
  </ds:schemaRefs>
</ds:datastoreItem>
</file>

<file path=customXml/itemProps19.xml><?xml version="1.0" encoding="utf-8"?>
<ds:datastoreItem xmlns:ds="http://schemas.openxmlformats.org/officeDocument/2006/customXml" ds:itemID="{C9A349EB-25C0-432F-BCC6-B672C9EAA1C2}">
  <ds:schemaRefs>
    <ds:schemaRef ds:uri="http://schemas.microsoft.com/VisualStudio/2011/storyboarding/control"/>
  </ds:schemaRefs>
</ds:datastoreItem>
</file>

<file path=customXml/itemProps2.xml><?xml version="1.0" encoding="utf-8"?>
<ds:datastoreItem xmlns:ds="http://schemas.openxmlformats.org/officeDocument/2006/customXml" ds:itemID="{922C7C5F-EC81-4C7A-B244-B06B736DCC46}">
  <ds:schemaRefs>
    <ds:schemaRef ds:uri="http://schemas.microsoft.com/VisualStudio/2011/storyboarding/control"/>
  </ds:schemaRefs>
</ds:datastoreItem>
</file>

<file path=customXml/itemProps20.xml><?xml version="1.0" encoding="utf-8"?>
<ds:datastoreItem xmlns:ds="http://schemas.openxmlformats.org/officeDocument/2006/customXml" ds:itemID="{143DC8F7-FC68-475C-B4CC-04150265C3F4}">
  <ds:schemaRefs>
    <ds:schemaRef ds:uri="http://schemas.microsoft.com/VisualStudio/2011/storyboarding/control"/>
  </ds:schemaRefs>
</ds:datastoreItem>
</file>

<file path=customXml/itemProps21.xml><?xml version="1.0" encoding="utf-8"?>
<ds:datastoreItem xmlns:ds="http://schemas.openxmlformats.org/officeDocument/2006/customXml" ds:itemID="{7C36EB77-9361-4567-AF8C-BF3EA5999ADD}">
  <ds:schemaRefs>
    <ds:schemaRef ds:uri="http://schemas.microsoft.com/VisualStudio/2011/storyboarding/control"/>
  </ds:schemaRefs>
</ds:datastoreItem>
</file>

<file path=customXml/itemProps22.xml><?xml version="1.0" encoding="utf-8"?>
<ds:datastoreItem xmlns:ds="http://schemas.openxmlformats.org/officeDocument/2006/customXml" ds:itemID="{B3662B34-5F5D-4E0B-9B27-65B3909F1BEF}">
  <ds:schemaRefs>
    <ds:schemaRef ds:uri="http://schemas.microsoft.com/VisualStudio/2011/storyboarding/control"/>
  </ds:schemaRefs>
</ds:datastoreItem>
</file>

<file path=customXml/itemProps23.xml><?xml version="1.0" encoding="utf-8"?>
<ds:datastoreItem xmlns:ds="http://schemas.openxmlformats.org/officeDocument/2006/customXml" ds:itemID="{E1ACBDD3-7D48-435A-A5DD-62691A4E246F}">
  <ds:schemaRefs>
    <ds:schemaRef ds:uri="http://schemas.microsoft.com/VisualStudio/2011/storyboarding/control"/>
  </ds:schemaRefs>
</ds:datastoreItem>
</file>

<file path=customXml/itemProps24.xml><?xml version="1.0" encoding="utf-8"?>
<ds:datastoreItem xmlns:ds="http://schemas.openxmlformats.org/officeDocument/2006/customXml" ds:itemID="{8BE390C1-2F52-4EA5-889C-E4B056BF6F71}">
  <ds:schemaRefs>
    <ds:schemaRef ds:uri="http://schemas.microsoft.com/VisualStudio/2011/storyboarding/control"/>
  </ds:schemaRefs>
</ds:datastoreItem>
</file>

<file path=customXml/itemProps25.xml><?xml version="1.0" encoding="utf-8"?>
<ds:datastoreItem xmlns:ds="http://schemas.openxmlformats.org/officeDocument/2006/customXml" ds:itemID="{E130420E-2C1B-4B74-A15F-A5EBCD6120DA}">
  <ds:schemaRefs>
    <ds:schemaRef ds:uri="http://schemas.microsoft.com/VisualStudio/2011/storyboarding/control"/>
  </ds:schemaRefs>
</ds:datastoreItem>
</file>

<file path=customXml/itemProps26.xml><?xml version="1.0" encoding="utf-8"?>
<ds:datastoreItem xmlns:ds="http://schemas.openxmlformats.org/officeDocument/2006/customXml" ds:itemID="{02F0A5E9-2F8A-4675-8D85-B55846DFB39B}">
  <ds:schemaRefs>
    <ds:schemaRef ds:uri="http://schemas.microsoft.com/VisualStudio/2011/storyboarding/control"/>
  </ds:schemaRefs>
</ds:datastoreItem>
</file>

<file path=customXml/itemProps27.xml><?xml version="1.0" encoding="utf-8"?>
<ds:datastoreItem xmlns:ds="http://schemas.openxmlformats.org/officeDocument/2006/customXml" ds:itemID="{C15A36CE-A698-4A5F-B339-C9D1853CBB25}">
  <ds:schemaRefs>
    <ds:schemaRef ds:uri="http://schemas.microsoft.com/VisualStudio/2011/storyboarding/control"/>
  </ds:schemaRefs>
</ds:datastoreItem>
</file>

<file path=customXml/itemProps28.xml><?xml version="1.0" encoding="utf-8"?>
<ds:datastoreItem xmlns:ds="http://schemas.openxmlformats.org/officeDocument/2006/customXml" ds:itemID="{83C135D7-F59A-4FBF-905B-03D16A59326F}">
  <ds:schemaRefs>
    <ds:schemaRef ds:uri="http://schemas.microsoft.com/VisualStudio/2011/storyboarding/control"/>
  </ds:schemaRefs>
</ds:datastoreItem>
</file>

<file path=customXml/itemProps29.xml><?xml version="1.0" encoding="utf-8"?>
<ds:datastoreItem xmlns:ds="http://schemas.openxmlformats.org/officeDocument/2006/customXml" ds:itemID="{66F62734-6040-49B8-84D9-6B0C2D7B1169}">
  <ds:schemaRefs>
    <ds:schemaRef ds:uri="http://schemas.microsoft.com/VisualStudio/2011/storyboarding/control"/>
  </ds:schemaRefs>
</ds:datastoreItem>
</file>

<file path=customXml/itemProps3.xml><?xml version="1.0" encoding="utf-8"?>
<ds:datastoreItem xmlns:ds="http://schemas.openxmlformats.org/officeDocument/2006/customXml" ds:itemID="{D12F2BFF-C618-42A7-A799-D8722515C0FA}">
  <ds:schemaRefs>
    <ds:schemaRef ds:uri="http://schemas.microsoft.com/VisualStudio/2011/storyboarding/control"/>
  </ds:schemaRefs>
</ds:datastoreItem>
</file>

<file path=customXml/itemProps30.xml><?xml version="1.0" encoding="utf-8"?>
<ds:datastoreItem xmlns:ds="http://schemas.openxmlformats.org/officeDocument/2006/customXml" ds:itemID="{3D0F1207-9EE6-4768-88C5-0201A140FA23}">
  <ds:schemaRefs>
    <ds:schemaRef ds:uri="http://schemas.microsoft.com/VisualStudio/2011/storyboarding/control"/>
  </ds:schemaRefs>
</ds:datastoreItem>
</file>

<file path=customXml/itemProps31.xml><?xml version="1.0" encoding="utf-8"?>
<ds:datastoreItem xmlns:ds="http://schemas.openxmlformats.org/officeDocument/2006/customXml" ds:itemID="{0862CB90-BED3-42FF-B7F2-06A0ABA1F6CC}">
  <ds:schemaRefs>
    <ds:schemaRef ds:uri="http://schemas.microsoft.com/VisualStudio/2011/storyboarding/control"/>
  </ds:schemaRefs>
</ds:datastoreItem>
</file>

<file path=customXml/itemProps32.xml><?xml version="1.0" encoding="utf-8"?>
<ds:datastoreItem xmlns:ds="http://schemas.openxmlformats.org/officeDocument/2006/customXml" ds:itemID="{7811FBC7-A1C8-45BD-AF6A-ADB6A821327E}">
  <ds:schemaRefs>
    <ds:schemaRef ds:uri="http://schemas.microsoft.com/VisualStudio/2011/storyboarding/control"/>
  </ds:schemaRefs>
</ds:datastoreItem>
</file>

<file path=customXml/itemProps33.xml><?xml version="1.0" encoding="utf-8"?>
<ds:datastoreItem xmlns:ds="http://schemas.openxmlformats.org/officeDocument/2006/customXml" ds:itemID="{4F10334E-14C9-4232-A8A4-F68D090406B8}">
  <ds:schemaRefs>
    <ds:schemaRef ds:uri="http://schemas.microsoft.com/VisualStudio/2011/storyboarding/control"/>
  </ds:schemaRefs>
</ds:datastoreItem>
</file>

<file path=customXml/itemProps34.xml><?xml version="1.0" encoding="utf-8"?>
<ds:datastoreItem xmlns:ds="http://schemas.openxmlformats.org/officeDocument/2006/customXml" ds:itemID="{FB90DED8-A591-49B1-86BE-71A000BD011C}">
  <ds:schemaRefs>
    <ds:schemaRef ds:uri="http://schemas.microsoft.com/VisualStudio/2011/storyboarding/control"/>
  </ds:schemaRefs>
</ds:datastoreItem>
</file>

<file path=customXml/itemProps35.xml><?xml version="1.0" encoding="utf-8"?>
<ds:datastoreItem xmlns:ds="http://schemas.openxmlformats.org/officeDocument/2006/customXml" ds:itemID="{7723C2C6-A4DB-4767-8ECA-D22BAFADC071}">
  <ds:schemaRefs>
    <ds:schemaRef ds:uri="http://schemas.microsoft.com/VisualStudio/2011/storyboarding/control"/>
  </ds:schemaRefs>
</ds:datastoreItem>
</file>

<file path=customXml/itemProps36.xml><?xml version="1.0" encoding="utf-8"?>
<ds:datastoreItem xmlns:ds="http://schemas.openxmlformats.org/officeDocument/2006/customXml" ds:itemID="{BE81AA69-FC82-4D65-8412-9C8B0E02DD09}">
  <ds:schemaRefs>
    <ds:schemaRef ds:uri="http://schemas.microsoft.com/VisualStudio/2011/storyboarding/control"/>
  </ds:schemaRefs>
</ds:datastoreItem>
</file>

<file path=customXml/itemProps37.xml><?xml version="1.0" encoding="utf-8"?>
<ds:datastoreItem xmlns:ds="http://schemas.openxmlformats.org/officeDocument/2006/customXml" ds:itemID="{F85D9B9D-71B6-4282-A328-0085B9D145C5}">
  <ds:schemaRefs>
    <ds:schemaRef ds:uri="http://schemas.microsoft.com/VisualStudio/2011/storyboarding/control"/>
  </ds:schemaRefs>
</ds:datastoreItem>
</file>

<file path=customXml/itemProps38.xml><?xml version="1.0" encoding="utf-8"?>
<ds:datastoreItem xmlns:ds="http://schemas.openxmlformats.org/officeDocument/2006/customXml" ds:itemID="{AEC14732-EFFF-4162-ACE0-A9EC4C90B90A}">
  <ds:schemaRefs>
    <ds:schemaRef ds:uri="http://schemas.microsoft.com/VisualStudio/2011/storyboarding/control"/>
  </ds:schemaRefs>
</ds:datastoreItem>
</file>

<file path=customXml/itemProps39.xml><?xml version="1.0" encoding="utf-8"?>
<ds:datastoreItem xmlns:ds="http://schemas.openxmlformats.org/officeDocument/2006/customXml" ds:itemID="{5C1E20B2-62AC-4832-8F5D-CE53BD576371}">
  <ds:schemaRefs>
    <ds:schemaRef ds:uri="http://schemas.microsoft.com/VisualStudio/2011/storyboarding/control"/>
  </ds:schemaRefs>
</ds:datastoreItem>
</file>

<file path=customXml/itemProps4.xml><?xml version="1.0" encoding="utf-8"?>
<ds:datastoreItem xmlns:ds="http://schemas.openxmlformats.org/officeDocument/2006/customXml" ds:itemID="{90470D3E-B2F2-42EE-B61E-9EFC02712B47}">
  <ds:schemaRefs>
    <ds:schemaRef ds:uri="http://schemas.microsoft.com/VisualStudio/2011/storyboarding/control"/>
  </ds:schemaRefs>
</ds:datastoreItem>
</file>

<file path=customXml/itemProps40.xml><?xml version="1.0" encoding="utf-8"?>
<ds:datastoreItem xmlns:ds="http://schemas.openxmlformats.org/officeDocument/2006/customXml" ds:itemID="{FED34BC4-2C44-4D0A-9655-0B074E8A66B5}">
  <ds:schemaRefs>
    <ds:schemaRef ds:uri="http://schemas.microsoft.com/VisualStudio/2011/storyboarding/control"/>
  </ds:schemaRefs>
</ds:datastoreItem>
</file>

<file path=customXml/itemProps41.xml><?xml version="1.0" encoding="utf-8"?>
<ds:datastoreItem xmlns:ds="http://schemas.openxmlformats.org/officeDocument/2006/customXml" ds:itemID="{3BEB8952-23AE-442D-B7F6-1DDBD04D5892}">
  <ds:schemaRefs>
    <ds:schemaRef ds:uri="http://schemas.microsoft.com/VisualStudio/2011/storyboarding/control"/>
  </ds:schemaRefs>
</ds:datastoreItem>
</file>

<file path=customXml/itemProps42.xml><?xml version="1.0" encoding="utf-8"?>
<ds:datastoreItem xmlns:ds="http://schemas.openxmlformats.org/officeDocument/2006/customXml" ds:itemID="{B0AE460A-5133-4BF6-97D2-803044CBCAB9}">
  <ds:schemaRefs>
    <ds:schemaRef ds:uri="http://schemas.microsoft.com/VisualStudio/2011/storyboarding/control"/>
  </ds:schemaRefs>
</ds:datastoreItem>
</file>

<file path=customXml/itemProps43.xml><?xml version="1.0" encoding="utf-8"?>
<ds:datastoreItem xmlns:ds="http://schemas.openxmlformats.org/officeDocument/2006/customXml" ds:itemID="{F112A9B4-8E15-4E40-8C72-CD814116F027}">
  <ds:schemaRefs>
    <ds:schemaRef ds:uri="http://schemas.microsoft.com/VisualStudio/2011/storyboarding/control"/>
  </ds:schemaRefs>
</ds:datastoreItem>
</file>

<file path=customXml/itemProps44.xml><?xml version="1.0" encoding="utf-8"?>
<ds:datastoreItem xmlns:ds="http://schemas.openxmlformats.org/officeDocument/2006/customXml" ds:itemID="{CE667B63-9D65-472A-ACFA-9D07FDB69BB2}">
  <ds:schemaRefs>
    <ds:schemaRef ds:uri="http://schemas.microsoft.com/VisualStudio/2011/storyboarding/control"/>
  </ds:schemaRefs>
</ds:datastoreItem>
</file>

<file path=customXml/itemProps45.xml><?xml version="1.0" encoding="utf-8"?>
<ds:datastoreItem xmlns:ds="http://schemas.openxmlformats.org/officeDocument/2006/customXml" ds:itemID="{4A62EBE5-D1F1-49DD-A812-8F8181916F24}">
  <ds:schemaRefs>
    <ds:schemaRef ds:uri="http://schemas.microsoft.com/VisualStudio/2011/storyboarding/control"/>
  </ds:schemaRefs>
</ds:datastoreItem>
</file>

<file path=customXml/itemProps46.xml><?xml version="1.0" encoding="utf-8"?>
<ds:datastoreItem xmlns:ds="http://schemas.openxmlformats.org/officeDocument/2006/customXml" ds:itemID="{042752BC-EEFE-4EEC-816C-B21BEEA604C6}">
  <ds:schemaRefs>
    <ds:schemaRef ds:uri="http://schemas.microsoft.com/VisualStudio/2011/storyboarding/control"/>
  </ds:schemaRefs>
</ds:datastoreItem>
</file>

<file path=customXml/itemProps47.xml><?xml version="1.0" encoding="utf-8"?>
<ds:datastoreItem xmlns:ds="http://schemas.openxmlformats.org/officeDocument/2006/customXml" ds:itemID="{C9BAEE75-386F-4596-B0C3-144F6688E395}">
  <ds:schemaRefs>
    <ds:schemaRef ds:uri="http://schemas.microsoft.com/VisualStudio/2011/storyboarding/control"/>
  </ds:schemaRefs>
</ds:datastoreItem>
</file>

<file path=customXml/itemProps48.xml><?xml version="1.0" encoding="utf-8"?>
<ds:datastoreItem xmlns:ds="http://schemas.openxmlformats.org/officeDocument/2006/customXml" ds:itemID="{C9E2A7B1-0695-433D-8DEE-A3A2A2C3B496}">
  <ds:schemaRefs>
    <ds:schemaRef ds:uri="http://schemas.microsoft.com/VisualStudio/2011/storyboarding/control"/>
  </ds:schemaRefs>
</ds:datastoreItem>
</file>

<file path=customXml/itemProps49.xml><?xml version="1.0" encoding="utf-8"?>
<ds:datastoreItem xmlns:ds="http://schemas.openxmlformats.org/officeDocument/2006/customXml" ds:itemID="{14053DD2-D568-4625-BEB1-D55CC6739D77}">
  <ds:schemaRefs>
    <ds:schemaRef ds:uri="http://schemas.microsoft.com/VisualStudio/2011/storyboarding/control"/>
  </ds:schemaRefs>
</ds:datastoreItem>
</file>

<file path=customXml/itemProps5.xml><?xml version="1.0" encoding="utf-8"?>
<ds:datastoreItem xmlns:ds="http://schemas.openxmlformats.org/officeDocument/2006/customXml" ds:itemID="{0D5F4347-01E0-4204-ABCE-9B654C673E32}">
  <ds:schemaRefs>
    <ds:schemaRef ds:uri="http://schemas.microsoft.com/VisualStudio/2011/storyboarding/control"/>
  </ds:schemaRefs>
</ds:datastoreItem>
</file>

<file path=customXml/itemProps50.xml><?xml version="1.0" encoding="utf-8"?>
<ds:datastoreItem xmlns:ds="http://schemas.openxmlformats.org/officeDocument/2006/customXml" ds:itemID="{5A4D177E-E4E1-4871-BBF9-66AAE11436CF}">
  <ds:schemaRefs>
    <ds:schemaRef ds:uri="http://schemas.microsoft.com/VisualStudio/2011/storyboarding/control"/>
  </ds:schemaRefs>
</ds:datastoreItem>
</file>

<file path=customXml/itemProps51.xml><?xml version="1.0" encoding="utf-8"?>
<ds:datastoreItem xmlns:ds="http://schemas.openxmlformats.org/officeDocument/2006/customXml" ds:itemID="{B938D9D0-9E79-4D69-A0E1-56DE17E230C3}">
  <ds:schemaRefs>
    <ds:schemaRef ds:uri="http://schemas.microsoft.com/VisualStudio/2011/storyboarding/control"/>
  </ds:schemaRefs>
</ds:datastoreItem>
</file>

<file path=customXml/itemProps52.xml><?xml version="1.0" encoding="utf-8"?>
<ds:datastoreItem xmlns:ds="http://schemas.openxmlformats.org/officeDocument/2006/customXml" ds:itemID="{C6FA59C8-0A70-4408-BCBA-84CCB4B5B4BC}">
  <ds:schemaRefs>
    <ds:schemaRef ds:uri="http://schemas.microsoft.com/VisualStudio/2011/storyboarding/control"/>
  </ds:schemaRefs>
</ds:datastoreItem>
</file>

<file path=customXml/itemProps53.xml><?xml version="1.0" encoding="utf-8"?>
<ds:datastoreItem xmlns:ds="http://schemas.openxmlformats.org/officeDocument/2006/customXml" ds:itemID="{9C0B3DA1-EEC4-4A8E-8098-8B060AFC5286}">
  <ds:schemaRefs>
    <ds:schemaRef ds:uri="http://schemas.microsoft.com/VisualStudio/2011/storyboarding/control"/>
  </ds:schemaRefs>
</ds:datastoreItem>
</file>

<file path=customXml/itemProps54.xml><?xml version="1.0" encoding="utf-8"?>
<ds:datastoreItem xmlns:ds="http://schemas.openxmlformats.org/officeDocument/2006/customXml" ds:itemID="{67191D8A-D1B3-4B6A-B6F2-8F14817C7C04}">
  <ds:schemaRefs>
    <ds:schemaRef ds:uri="http://schemas.microsoft.com/VisualStudio/2011/storyboarding/control"/>
  </ds:schemaRefs>
</ds:datastoreItem>
</file>

<file path=customXml/itemProps55.xml><?xml version="1.0" encoding="utf-8"?>
<ds:datastoreItem xmlns:ds="http://schemas.openxmlformats.org/officeDocument/2006/customXml" ds:itemID="{4909CC40-3BB5-476D-BA17-FD0422EEC529}">
  <ds:schemaRefs>
    <ds:schemaRef ds:uri="http://schemas.microsoft.com/VisualStudio/2011/storyboarding/control"/>
  </ds:schemaRefs>
</ds:datastoreItem>
</file>

<file path=customXml/itemProps56.xml><?xml version="1.0" encoding="utf-8"?>
<ds:datastoreItem xmlns:ds="http://schemas.openxmlformats.org/officeDocument/2006/customXml" ds:itemID="{E7A6521B-AE44-41CC-96F8-BC89B189B9CC}">
  <ds:schemaRefs>
    <ds:schemaRef ds:uri="http://schemas.microsoft.com/VisualStudio/2011/storyboarding/control"/>
  </ds:schemaRefs>
</ds:datastoreItem>
</file>

<file path=customXml/itemProps57.xml><?xml version="1.0" encoding="utf-8"?>
<ds:datastoreItem xmlns:ds="http://schemas.openxmlformats.org/officeDocument/2006/customXml" ds:itemID="{7D1E6FC1-49C2-4F7C-BDB9-24E752E681DD}">
  <ds:schemaRefs>
    <ds:schemaRef ds:uri="http://schemas.microsoft.com/VisualStudio/2011/storyboarding/control"/>
  </ds:schemaRefs>
</ds:datastoreItem>
</file>

<file path=customXml/itemProps58.xml><?xml version="1.0" encoding="utf-8"?>
<ds:datastoreItem xmlns:ds="http://schemas.openxmlformats.org/officeDocument/2006/customXml" ds:itemID="{850AF7BC-B368-49BC-9CAD-5BE61C126E83}">
  <ds:schemaRefs>
    <ds:schemaRef ds:uri="http://schemas.microsoft.com/VisualStudio/2011/storyboarding/control"/>
  </ds:schemaRefs>
</ds:datastoreItem>
</file>

<file path=customXml/itemProps59.xml><?xml version="1.0" encoding="utf-8"?>
<ds:datastoreItem xmlns:ds="http://schemas.openxmlformats.org/officeDocument/2006/customXml" ds:itemID="{83121EFB-4893-415B-B7BD-F940E893B2BD}">
  <ds:schemaRefs>
    <ds:schemaRef ds:uri="http://schemas.microsoft.com/VisualStudio/2011/storyboarding/control"/>
  </ds:schemaRefs>
</ds:datastoreItem>
</file>

<file path=customXml/itemProps6.xml><?xml version="1.0" encoding="utf-8"?>
<ds:datastoreItem xmlns:ds="http://schemas.openxmlformats.org/officeDocument/2006/customXml" ds:itemID="{E9C65C98-248A-4785-A9D9-5DB76D4E145C}">
  <ds:schemaRefs>
    <ds:schemaRef ds:uri="http://schemas.microsoft.com/VisualStudio/2011/storyboarding/control"/>
  </ds:schemaRefs>
</ds:datastoreItem>
</file>

<file path=customXml/itemProps60.xml><?xml version="1.0" encoding="utf-8"?>
<ds:datastoreItem xmlns:ds="http://schemas.openxmlformats.org/officeDocument/2006/customXml" ds:itemID="{DC7903FB-7885-4477-B3D6-D91E056B47D8}">
  <ds:schemaRefs>
    <ds:schemaRef ds:uri="http://schemas.microsoft.com/VisualStudio/2011/storyboarding/control"/>
  </ds:schemaRefs>
</ds:datastoreItem>
</file>

<file path=customXml/itemProps61.xml><?xml version="1.0" encoding="utf-8"?>
<ds:datastoreItem xmlns:ds="http://schemas.openxmlformats.org/officeDocument/2006/customXml" ds:itemID="{A12021AE-DD73-450C-94EE-DF45E57C1827}">
  <ds:schemaRefs>
    <ds:schemaRef ds:uri="http://schemas.microsoft.com/VisualStudio/2011/storyboarding/control"/>
  </ds:schemaRefs>
</ds:datastoreItem>
</file>

<file path=customXml/itemProps62.xml><?xml version="1.0" encoding="utf-8"?>
<ds:datastoreItem xmlns:ds="http://schemas.openxmlformats.org/officeDocument/2006/customXml" ds:itemID="{86E8950C-C02B-4672-A8D5-77F264B604A3}">
  <ds:schemaRefs>
    <ds:schemaRef ds:uri="http://schemas.microsoft.com/VisualStudio/2011/storyboarding/control"/>
  </ds:schemaRefs>
</ds:datastoreItem>
</file>

<file path=customXml/itemProps63.xml><?xml version="1.0" encoding="utf-8"?>
<ds:datastoreItem xmlns:ds="http://schemas.openxmlformats.org/officeDocument/2006/customXml" ds:itemID="{F89167C5-1008-4D16-9B35-8CC8CF6EE782}">
  <ds:schemaRefs>
    <ds:schemaRef ds:uri="http://schemas.microsoft.com/VisualStudio/2011/storyboarding/control"/>
  </ds:schemaRefs>
</ds:datastoreItem>
</file>

<file path=customXml/itemProps64.xml><?xml version="1.0" encoding="utf-8"?>
<ds:datastoreItem xmlns:ds="http://schemas.openxmlformats.org/officeDocument/2006/customXml" ds:itemID="{28D77304-DBFE-4BD7-AFBA-6D5D1A397713}">
  <ds:schemaRefs>
    <ds:schemaRef ds:uri="http://schemas.microsoft.com/VisualStudio/2011/storyboarding/control"/>
  </ds:schemaRefs>
</ds:datastoreItem>
</file>

<file path=customXml/itemProps65.xml><?xml version="1.0" encoding="utf-8"?>
<ds:datastoreItem xmlns:ds="http://schemas.openxmlformats.org/officeDocument/2006/customXml" ds:itemID="{072B2EDA-1E9F-44E6-AC80-C63621A1930D}">
  <ds:schemaRefs>
    <ds:schemaRef ds:uri="http://schemas.microsoft.com/VisualStudio/2011/storyboarding/control"/>
  </ds:schemaRefs>
</ds:datastoreItem>
</file>

<file path=customXml/itemProps66.xml><?xml version="1.0" encoding="utf-8"?>
<ds:datastoreItem xmlns:ds="http://schemas.openxmlformats.org/officeDocument/2006/customXml" ds:itemID="{99478EB9-ACEF-40CF-83FD-01157AC1154A}">
  <ds:schemaRefs>
    <ds:schemaRef ds:uri="http://schemas.microsoft.com/VisualStudio/2011/storyboarding/control"/>
  </ds:schemaRefs>
</ds:datastoreItem>
</file>

<file path=customXml/itemProps67.xml><?xml version="1.0" encoding="utf-8"?>
<ds:datastoreItem xmlns:ds="http://schemas.openxmlformats.org/officeDocument/2006/customXml" ds:itemID="{81F1EA26-DB14-4518-8C31-565E833BEB5A}">
  <ds:schemaRefs>
    <ds:schemaRef ds:uri="http://schemas.microsoft.com/VisualStudio/2011/storyboarding/control"/>
  </ds:schemaRefs>
</ds:datastoreItem>
</file>

<file path=customXml/itemProps68.xml><?xml version="1.0" encoding="utf-8"?>
<ds:datastoreItem xmlns:ds="http://schemas.openxmlformats.org/officeDocument/2006/customXml" ds:itemID="{53F159CF-FC89-4FF1-ABC1-A31B024C22EA}">
  <ds:schemaRefs>
    <ds:schemaRef ds:uri="http://schemas.microsoft.com/VisualStudio/2011/storyboarding/control"/>
  </ds:schemaRefs>
</ds:datastoreItem>
</file>

<file path=customXml/itemProps69.xml><?xml version="1.0" encoding="utf-8"?>
<ds:datastoreItem xmlns:ds="http://schemas.openxmlformats.org/officeDocument/2006/customXml" ds:itemID="{9EFB4F83-C909-4763-B3E6-1DB8C5F69241}">
  <ds:schemaRefs>
    <ds:schemaRef ds:uri="http://schemas.microsoft.com/VisualStudio/2011/storyboarding/control"/>
  </ds:schemaRefs>
</ds:datastoreItem>
</file>

<file path=customXml/itemProps7.xml><?xml version="1.0" encoding="utf-8"?>
<ds:datastoreItem xmlns:ds="http://schemas.openxmlformats.org/officeDocument/2006/customXml" ds:itemID="{71C891D4-0E73-4B14-9EA7-8613C835E762}">
  <ds:schemaRefs>
    <ds:schemaRef ds:uri="http://schemas.microsoft.com/VisualStudio/2011/storyboarding/control"/>
  </ds:schemaRefs>
</ds:datastoreItem>
</file>

<file path=customXml/itemProps70.xml><?xml version="1.0" encoding="utf-8"?>
<ds:datastoreItem xmlns:ds="http://schemas.openxmlformats.org/officeDocument/2006/customXml" ds:itemID="{0006D863-1CC5-4673-9F3D-196AC4AF8ACA}">
  <ds:schemaRefs>
    <ds:schemaRef ds:uri="http://schemas.microsoft.com/VisualStudio/2011/storyboarding/control"/>
  </ds:schemaRefs>
</ds:datastoreItem>
</file>

<file path=customXml/itemProps71.xml><?xml version="1.0" encoding="utf-8"?>
<ds:datastoreItem xmlns:ds="http://schemas.openxmlformats.org/officeDocument/2006/customXml" ds:itemID="{73DCC676-D848-4349-A0A9-3B82050D1BB7}">
  <ds:schemaRefs>
    <ds:schemaRef ds:uri="http://schemas.microsoft.com/VisualStudio/2011/storyboarding/control"/>
  </ds:schemaRefs>
</ds:datastoreItem>
</file>

<file path=customXml/itemProps72.xml><?xml version="1.0" encoding="utf-8"?>
<ds:datastoreItem xmlns:ds="http://schemas.openxmlformats.org/officeDocument/2006/customXml" ds:itemID="{AB71A91E-479F-4398-80BA-14784E207E2B}">
  <ds:schemaRefs>
    <ds:schemaRef ds:uri="http://schemas.microsoft.com/VisualStudio/2011/storyboarding/control"/>
  </ds:schemaRefs>
</ds:datastoreItem>
</file>

<file path=customXml/itemProps73.xml><?xml version="1.0" encoding="utf-8"?>
<ds:datastoreItem xmlns:ds="http://schemas.openxmlformats.org/officeDocument/2006/customXml" ds:itemID="{D00B8B5B-2767-40CC-A788-B80E1E19DF84}">
  <ds:schemaRefs>
    <ds:schemaRef ds:uri="http://schemas.microsoft.com/VisualStudio/2011/storyboarding/control"/>
  </ds:schemaRefs>
</ds:datastoreItem>
</file>

<file path=customXml/itemProps74.xml><?xml version="1.0" encoding="utf-8"?>
<ds:datastoreItem xmlns:ds="http://schemas.openxmlformats.org/officeDocument/2006/customXml" ds:itemID="{1791165A-34FD-41DC-A2CB-97EABF108574}">
  <ds:schemaRefs>
    <ds:schemaRef ds:uri="http://schemas.microsoft.com/VisualStudio/2011/storyboarding/control"/>
  </ds:schemaRefs>
</ds:datastoreItem>
</file>

<file path=customXml/itemProps75.xml><?xml version="1.0" encoding="utf-8"?>
<ds:datastoreItem xmlns:ds="http://schemas.openxmlformats.org/officeDocument/2006/customXml" ds:itemID="{AEB453D6-FC95-4C77-9459-5A56422C9DC1}">
  <ds:schemaRefs>
    <ds:schemaRef ds:uri="http://schemas.microsoft.com/VisualStudio/2011/storyboarding/control"/>
  </ds:schemaRefs>
</ds:datastoreItem>
</file>

<file path=customXml/itemProps76.xml><?xml version="1.0" encoding="utf-8"?>
<ds:datastoreItem xmlns:ds="http://schemas.openxmlformats.org/officeDocument/2006/customXml" ds:itemID="{46EB2E5C-95B5-46E4-A834-2C8C53709B84}">
  <ds:schemaRefs>
    <ds:schemaRef ds:uri="http://schemas.microsoft.com/VisualStudio/2011/storyboarding/control"/>
  </ds:schemaRefs>
</ds:datastoreItem>
</file>

<file path=customXml/itemProps8.xml><?xml version="1.0" encoding="utf-8"?>
<ds:datastoreItem xmlns:ds="http://schemas.openxmlformats.org/officeDocument/2006/customXml" ds:itemID="{7FD0127D-B935-4C19-B082-41BFF0C8C5C5}">
  <ds:schemaRefs>
    <ds:schemaRef ds:uri="http://schemas.microsoft.com/VisualStudio/2011/storyboarding/control"/>
  </ds:schemaRefs>
</ds:datastoreItem>
</file>

<file path=customXml/itemProps9.xml><?xml version="1.0" encoding="utf-8"?>
<ds:datastoreItem xmlns:ds="http://schemas.openxmlformats.org/officeDocument/2006/customXml" ds:itemID="{13186A73-F974-4667-8A18-5E5522336215}">
  <ds:schemaRefs>
    <ds:schemaRef ds:uri="http://schemas.microsoft.com/VisualStudio/2011/storyboarding/contro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TM03457485[[fn=Mesh]]</Template>
  <TotalTime>18467</TotalTime>
  <Words>2654</Words>
  <Application>Microsoft Office PowerPoint</Application>
  <PresentationFormat>Widescreen</PresentationFormat>
  <Paragraphs>498</Paragraphs>
  <Slides>75</Slides>
  <Notes>75</Notes>
  <HiddenSlides>3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75</vt:i4>
      </vt:variant>
    </vt:vector>
  </HeadingPairs>
  <TitlesOfParts>
    <vt:vector size="86" baseType="lpstr">
      <vt:lpstr>Arial</vt:lpstr>
      <vt:lpstr>Arial</vt:lpstr>
      <vt:lpstr>Calibri</vt:lpstr>
      <vt:lpstr>Century Gothic</vt:lpstr>
      <vt:lpstr>Fira Code</vt:lpstr>
      <vt:lpstr>Google Sans</vt:lpstr>
      <vt:lpstr>Optimistic Display</vt:lpstr>
      <vt:lpstr>Source Sans Pro</vt:lpstr>
      <vt:lpstr>ui-monospace</vt:lpstr>
      <vt:lpstr>Wingdings</vt:lpstr>
      <vt:lpstr>Mesh</vt:lpstr>
      <vt:lpstr>React Component Profiling</vt:lpstr>
      <vt:lpstr>Performance?</vt:lpstr>
      <vt:lpstr>MENU</vt:lpstr>
      <vt:lpstr>Part 1: easy pickings</vt:lpstr>
      <vt:lpstr>Part 2: the meaty part</vt:lpstr>
      <vt:lpstr>Part 3: Going beyond </vt:lpstr>
      <vt:lpstr>Menu: SOLD OUT</vt:lpstr>
      <vt:lpstr>Confac?</vt:lpstr>
      <vt:lpstr>Growth with itenium</vt:lpstr>
      <vt:lpstr>what happened</vt:lpstr>
      <vt:lpstr>Let’s Start</vt:lpstr>
      <vt:lpstr>Invoices page</vt:lpstr>
      <vt:lpstr>So Performance issues?</vt:lpstr>
      <vt:lpstr>First, I tried to trick steven</vt:lpstr>
      <vt:lpstr>Performance issues?</vt:lpstr>
      <vt:lpstr>Invoices</vt:lpstr>
      <vt:lpstr>Invoices</vt:lpstr>
      <vt:lpstr>Invoices</vt:lpstr>
      <vt:lpstr>Invoices: Icons</vt:lpstr>
      <vt:lpstr>Invoices</vt:lpstr>
      <vt:lpstr>Invoices: With Claim</vt:lpstr>
      <vt:lpstr>Invoices: With Claim</vt:lpstr>
      <vt:lpstr>Invoices</vt:lpstr>
      <vt:lpstr>Invoices</vt:lpstr>
      <vt:lpstr>The other screen</vt:lpstr>
      <vt:lpstr>Project Months</vt:lpstr>
      <vt:lpstr>Project Months</vt:lpstr>
      <vt:lpstr>Project Months</vt:lpstr>
      <vt:lpstr>Project Months: footers</vt:lpstr>
      <vt:lpstr>Project Months: footers</vt:lpstr>
      <vt:lpstr>Project Months: Holidays</vt:lpstr>
      <vt:lpstr>Date-holidays</vt:lpstr>
      <vt:lpstr>Holidays Cache</vt:lpstr>
      <vt:lpstr>Project Months</vt:lpstr>
      <vt:lpstr>Take Aways</vt:lpstr>
      <vt:lpstr>Project Months Holiday Caching Aftermath</vt:lpstr>
      <vt:lpstr>‘‘Break’’</vt:lpstr>
      <vt:lpstr>Refactoring In Progress</vt:lpstr>
      <vt:lpstr>Project Months</vt:lpstr>
      <vt:lpstr>Project Months</vt:lpstr>
      <vt:lpstr>Project Months</vt:lpstr>
      <vt:lpstr>Reselect</vt:lpstr>
      <vt:lpstr>memoize</vt:lpstr>
      <vt:lpstr>Usememo hook</vt:lpstr>
      <vt:lpstr>Project Months</vt:lpstr>
      <vt:lpstr>Project Months</vt:lpstr>
      <vt:lpstr>Project Months</vt:lpstr>
      <vt:lpstr>Project Months</vt:lpstr>
      <vt:lpstr>Project Months</vt:lpstr>
      <vt:lpstr>Take Aways</vt:lpstr>
      <vt:lpstr>Take Aways</vt:lpstr>
      <vt:lpstr>Take Aways</vt:lpstr>
      <vt:lpstr>BREAK</vt:lpstr>
      <vt:lpstr>Other Optimalizations</vt:lpstr>
      <vt:lpstr>The survivors</vt:lpstr>
      <vt:lpstr>Project Months</vt:lpstr>
      <vt:lpstr>Project Months</vt:lpstr>
      <vt:lpstr>Project Months</vt:lpstr>
      <vt:lpstr>Project Months</vt:lpstr>
      <vt:lpstr>Project Months</vt:lpstr>
      <vt:lpstr>Project Months</vt:lpstr>
      <vt:lpstr>Project Months</vt:lpstr>
      <vt:lpstr>Profiler</vt:lpstr>
      <vt:lpstr>PROFILER</vt:lpstr>
      <vt:lpstr>PROFILER</vt:lpstr>
      <vt:lpstr>PROFILER</vt:lpstr>
      <vt:lpstr>Profiler Icons &amp; Badges</vt:lpstr>
      <vt:lpstr>PowerPoint Presentation</vt:lpstr>
      <vt:lpstr>Other Tools</vt:lpstr>
      <vt:lpstr>Other Tools</vt:lpstr>
      <vt:lpstr>The Future of confac? Technical</vt:lpstr>
      <vt:lpstr>The Future of confac? Functional</vt:lpstr>
      <vt:lpstr>PowerPoint Presentation</vt:lpstr>
      <vt:lpstr>Resources</vt:lpstr>
      <vt:lpstr>Infos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</dc:title>
  <dc:creator>steven robijns</dc:creator>
  <cp:lastModifiedBy>Wouter Van Schandevijl</cp:lastModifiedBy>
  <cp:revision>1914</cp:revision>
  <dcterms:created xsi:type="dcterms:W3CDTF">2018-11-27T12:20:05Z</dcterms:created>
  <dcterms:modified xsi:type="dcterms:W3CDTF">2024-03-09T21:08:42Z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</Properties>
</file>